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44"/>
  </p:notesMasterIdLst>
  <p:sldIdLst>
    <p:sldId id="256" r:id="rId3"/>
    <p:sldId id="622" r:id="rId4"/>
    <p:sldId id="594" r:id="rId5"/>
    <p:sldId id="619" r:id="rId6"/>
    <p:sldId id="595" r:id="rId7"/>
    <p:sldId id="625" r:id="rId8"/>
    <p:sldId id="596" r:id="rId9"/>
    <p:sldId id="623" r:id="rId10"/>
    <p:sldId id="602" r:id="rId11"/>
    <p:sldId id="530" r:id="rId12"/>
    <p:sldId id="524" r:id="rId13"/>
    <p:sldId id="600" r:id="rId14"/>
    <p:sldId id="632" r:id="rId15"/>
    <p:sldId id="537" r:id="rId16"/>
    <p:sldId id="533" r:id="rId17"/>
    <p:sldId id="532" r:id="rId18"/>
    <p:sldId id="536" r:id="rId19"/>
    <p:sldId id="539" r:id="rId20"/>
    <p:sldId id="554" r:id="rId21"/>
    <p:sldId id="601" r:id="rId22"/>
    <p:sldId id="604" r:id="rId23"/>
    <p:sldId id="555" r:id="rId24"/>
    <p:sldId id="590" r:id="rId25"/>
    <p:sldId id="617" r:id="rId26"/>
    <p:sldId id="616" r:id="rId27"/>
    <p:sldId id="606" r:id="rId28"/>
    <p:sldId id="607" r:id="rId29"/>
    <p:sldId id="608" r:id="rId30"/>
    <p:sldId id="609" r:id="rId31"/>
    <p:sldId id="613" r:id="rId32"/>
    <p:sldId id="615" r:id="rId33"/>
    <p:sldId id="614" r:id="rId34"/>
    <p:sldId id="611" r:id="rId35"/>
    <p:sldId id="626" r:id="rId36"/>
    <p:sldId id="629" r:id="rId37"/>
    <p:sldId id="631" r:id="rId38"/>
    <p:sldId id="620" r:id="rId39"/>
    <p:sldId id="627" r:id="rId40"/>
    <p:sldId id="618" r:id="rId41"/>
    <p:sldId id="628" r:id="rId42"/>
    <p:sldId id="62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4018608-727B-E543-933F-A4B72267E6FF}">
          <p14:sldIdLst>
            <p14:sldId id="256"/>
            <p14:sldId id="622"/>
            <p14:sldId id="594"/>
            <p14:sldId id="619"/>
            <p14:sldId id="595"/>
            <p14:sldId id="625"/>
            <p14:sldId id="596"/>
            <p14:sldId id="623"/>
          </p14:sldIdLst>
        </p14:section>
        <p14:section name="ARLEAS" id="{A8181E5D-753B-E94C-90A2-6CDA39FF114B}">
          <p14:sldIdLst>
            <p14:sldId id="602"/>
            <p14:sldId id="530"/>
            <p14:sldId id="524"/>
            <p14:sldId id="600"/>
            <p14:sldId id="632"/>
            <p14:sldId id="537"/>
            <p14:sldId id="533"/>
            <p14:sldId id="532"/>
            <p14:sldId id="536"/>
            <p14:sldId id="539"/>
            <p14:sldId id="554"/>
            <p14:sldId id="601"/>
            <p14:sldId id="604"/>
            <p14:sldId id="555"/>
            <p14:sldId id="590"/>
            <p14:sldId id="617"/>
            <p14:sldId id="616"/>
          </p14:sldIdLst>
        </p14:section>
        <p14:section name="CSAM" id="{A6F165DC-0E8E-894A-94D8-9C8ACDB7484D}">
          <p14:sldIdLst>
            <p14:sldId id="606"/>
            <p14:sldId id="607"/>
            <p14:sldId id="608"/>
            <p14:sldId id="609"/>
            <p14:sldId id="613"/>
            <p14:sldId id="615"/>
            <p14:sldId id="614"/>
            <p14:sldId id="611"/>
            <p14:sldId id="626"/>
            <p14:sldId id="629"/>
            <p14:sldId id="631"/>
          </p14:sldIdLst>
        </p14:section>
        <p14:section name="Conclusions" id="{6A8C3371-07B3-9E40-A590-454E56E4184B}">
          <p14:sldIdLst>
            <p14:sldId id="620"/>
            <p14:sldId id="627"/>
            <p14:sldId id="618"/>
            <p14:sldId id="628"/>
            <p14:sldId id="621"/>
          </p14:sldIdLst>
        </p14:section>
      </p14:sectionLst>
    </p:ext>
    <p:ext uri="{EFAFB233-063F-42B5-8137-9DF3F51BA10A}">
      <p15:sldGuideLst xmlns:p15="http://schemas.microsoft.com/office/powerpoint/2012/main">
        <p15:guide id="1" pos="552" userDrawn="1">
          <p15:clr>
            <a:srgbClr val="A4A3A4"/>
          </p15:clr>
        </p15:guide>
        <p15:guide id="2" pos="1440" userDrawn="1">
          <p15:clr>
            <a:srgbClr val="A4A3A4"/>
          </p15:clr>
        </p15:guide>
        <p15:guide id="3" orient="horz" pos="2976" userDrawn="1">
          <p15:clr>
            <a:srgbClr val="A4A3A4"/>
          </p15:clr>
        </p15:guide>
        <p15:guide id="4" pos="6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53C4"/>
    <a:srgbClr val="FF0000"/>
    <a:srgbClr val="7030A0"/>
    <a:srgbClr val="FF75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2"/>
    <p:restoredTop sz="88549"/>
  </p:normalViewPr>
  <p:slideViewPr>
    <p:cSldViewPr snapToGrid="0" snapToObjects="1">
      <p:cViewPr varScale="1">
        <p:scale>
          <a:sx n="111" d="100"/>
          <a:sy n="111" d="100"/>
        </p:scale>
        <p:origin x="1464" y="192"/>
      </p:cViewPr>
      <p:guideLst>
        <p:guide pos="552"/>
        <p:guide pos="1440"/>
        <p:guide orient="horz" pos="2976"/>
        <p:guide pos="62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F69B3-EF0B-1748-AC4F-FA0A60E06C54}" type="datetimeFigureOut">
              <a:rPr lang="en-US" smtClean="0"/>
              <a:t>5/29/22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5FC46-D5C9-1541-8233-8EEEB6D76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gazette.nic.in/WriteReadData/2021/225464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97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27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66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9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45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0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63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88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19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82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35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India - 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Intermediary Guidelines and Digital Media Ethics Code (“</a:t>
            </a:r>
            <a:r>
              <a:rPr lang="en-US" sz="1200" u="sng" dirty="0">
                <a:solidFill>
                  <a:srgbClr val="4B6A88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 Rules</a:t>
            </a:r>
            <a:r>
              <a:rPr lang="en-US" sz="1200" dirty="0">
                <a:solidFill>
                  <a:schemeClr val="dk1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”)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Australia - </a:t>
            </a:r>
            <a:r>
              <a:rPr lang="en-US" sz="1350" dirty="0">
                <a:solidFill>
                  <a:srgbClr val="424242"/>
                </a:solidFill>
                <a:highlight>
                  <a:srgbClr val="FFFFFF"/>
                </a:highlight>
              </a:rPr>
              <a:t>Assistance and Access Bill 2018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350" dirty="0">
              <a:solidFill>
                <a:srgbClr val="424242"/>
              </a:solidFill>
              <a:highlight>
                <a:srgbClr val="FFFFFF"/>
              </a:highlight>
            </a:endParaRPr>
          </a:p>
          <a:p>
            <a:r>
              <a:rPr lang="en-US" dirty="0"/>
              <a:t>Who’s </a:t>
            </a:r>
            <a:r>
              <a:rPr lang="en-US" dirty="0" err="1"/>
              <a:t>arguemtn</a:t>
            </a:r>
            <a:r>
              <a:rPr lang="en-US" dirty="0"/>
              <a:t> is being heard in congress? RWC talk</a:t>
            </a:r>
          </a:p>
          <a:p>
            <a:r>
              <a:rPr lang="en-US" dirty="0"/>
              <a:t> Danger.  Need more clarity from cryptographic community if we want to have a say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FC46-D5C9-1541-8233-8EEEB6D764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72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2000-D20C-7F41-AF11-1B1F42FD4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57E438-A328-E549-A179-D3E77CF3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2FB89-5690-514F-868E-9812BCC3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47F2A-FF9E-7F42-A027-876F61D1AF03}" type="datetime1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4E96E-ED13-D941-A60F-7E8EA8A0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C02EC-C14F-AD48-BDB0-E30D6EE3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1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A91E-51BC-7F49-940B-1A0B06AA7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E1F18-C35C-F646-861D-081AE0D9A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FE371-C35C-B649-8CD7-45EBA7ED3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96C20-27DB-B047-B4F7-8FDDCD43EE74}" type="datetime1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34F19-5674-0C4E-A28F-B70AB23C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CE713-CA77-5445-BA15-9128FCB3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5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A73857-A7E5-E644-B819-9658E7AFC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1A0B5-4231-C744-B740-217C5A51C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38806-617B-C143-8EE8-5597EB871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4BCC-F185-B949-8A9A-B2EC37C55402}" type="datetime1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0B3E8-1E2C-6C4E-8E11-8984339C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F5A41-DC15-604A-8BDA-1C1B96097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50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2EC42-36F3-2144-8013-0210B1FA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DC25F-F02B-964C-8377-56A1BD394B2C}" type="datetime1">
              <a:rPr lang="en-US" smtClean="0"/>
              <a:t>5/29/22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6465F-7C68-8146-81B9-07DAD37D7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B1535-55EF-234E-BBFB-EB455939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-38100" y="1943100"/>
            <a:ext cx="3810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581764-F07B-2B46-829E-0637108A1B36}"/>
              </a:ext>
            </a:extLst>
          </p:cNvPr>
          <p:cNvSpPr txBox="1"/>
          <p:nvPr userDrawn="1"/>
        </p:nvSpPr>
        <p:spPr>
          <a:xfrm rot="16200000">
            <a:off x="-1117340" y="3341040"/>
            <a:ext cx="2539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Law Enforcement Access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B474E51-8B67-2045-B895-6B35D3C9C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9095" y="4702233"/>
            <a:ext cx="250767" cy="2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6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23894-6A45-D341-A892-AB50F281F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87271-1BC0-3641-9957-B6EAF8675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DC25F-F02B-964C-8377-56A1BD394B2C}" type="datetime1">
              <a:rPr lang="en-US" smtClean="0"/>
              <a:t>5/29/22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5B6FC-8419-1E4D-8616-F0EC18D4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F2BD9-1474-D74D-90AE-750717A7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-38100" y="1943100"/>
            <a:ext cx="3810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49582F-6BB6-2C4D-BED5-BA051DC73892}"/>
              </a:ext>
            </a:extLst>
          </p:cNvPr>
          <p:cNvSpPr txBox="1"/>
          <p:nvPr userDrawn="1"/>
        </p:nvSpPr>
        <p:spPr>
          <a:xfrm rot="16200000">
            <a:off x="-949088" y="3477588"/>
            <a:ext cx="220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Meteor: Realistic Steganography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C88F247-B507-C245-BB68-DF0400FB4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-7620" y="4648200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21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712D-8E99-A645-AB10-69A56B3D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46BDD-4CB4-EB46-97E5-3A5E5C6E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DC25F-F02B-964C-8377-56A1BD394B2C}" type="datetime1">
              <a:rPr lang="en-US" smtClean="0"/>
              <a:t>5/29/22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F8B2B-7457-594F-9357-7FA4C780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CB9CD-F959-CC42-9C92-2EBC676C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-38100" y="1943100"/>
            <a:ext cx="3810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456CE-B6AE-1F46-A8C3-516CFE56869D}"/>
              </a:ext>
            </a:extLst>
          </p:cNvPr>
          <p:cNvSpPr txBox="1"/>
          <p:nvPr userDrawn="1"/>
        </p:nvSpPr>
        <p:spPr>
          <a:xfrm rot="16200000">
            <a:off x="-1057921" y="3412252"/>
            <a:ext cx="2420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Apple’s CSAM Scanning Proposal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44C923D-45B8-E549-8445-8BDE8C2F0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>
            <a:off x="27709" y="4706112"/>
            <a:ext cx="246888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01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712D-8E99-A645-AB10-69A56B3D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46BDD-4CB4-EB46-97E5-3A5E5C6E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DC25F-F02B-964C-8377-56A1BD394B2C}" type="datetime1">
              <a:rPr lang="en-US" smtClean="0"/>
              <a:t>5/29/22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F8B2B-7457-594F-9357-7FA4C7805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CB9CD-F959-CC42-9C92-2EBC676C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-38100" y="1943100"/>
            <a:ext cx="3810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456CE-B6AE-1F46-A8C3-516CFE56869D}"/>
              </a:ext>
            </a:extLst>
          </p:cNvPr>
          <p:cNvSpPr txBox="1"/>
          <p:nvPr userDrawn="1"/>
        </p:nvSpPr>
        <p:spPr>
          <a:xfrm rot="16200000">
            <a:off x="-932736" y="3537438"/>
            <a:ext cx="2170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Future Work and Conclusions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44C923D-45B8-E549-8445-8BDE8C2F0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27709" y="4706112"/>
            <a:ext cx="246888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8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2950-08B6-6F41-89F5-A2C5E708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7088D-53AB-B64F-9051-919B506A5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B542A-5914-F040-B25A-EF903C5D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625FC-5DC0-EB41-92D1-F598A0CAAEBC}" type="datetime1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7E7C7-F456-CD49-8097-F3A7E46B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8B90D-3910-3B46-B741-700C4D73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7B8E-5687-DA45-AC92-F0BAB1B1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269A5-C17B-CC47-95CC-0A08AB7F2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4F3BC-132E-3D40-91FA-21EED81E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76CD-0871-5A4B-879C-DD5584C79958}" type="datetime1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27AB7-178D-8C41-9A21-E17CCE0C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FCBEB-9A44-554F-99C8-C6126D0B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3E5A-37A9-B044-902C-36F837244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4E161-3494-8D4F-97E0-54956570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05D93-0E0D-0247-B2A1-46CC5E10B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AD9C4-738C-D746-8C1D-B29D1454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7AED-FD7E-7E4D-A4AA-0249276D0534}" type="datetime1">
              <a:rPr lang="en-US" smtClean="0"/>
              <a:t>5/29/22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B0995-9378-3443-AC06-6E36D11E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5835D-2265-F847-8E93-16891226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03D3-97B7-C944-9202-9E513EF5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3BB72-6CC5-9342-A4EA-A49CFCF45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A9296-DC67-A444-B066-576043F59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7C47B-117B-574B-9F69-EE8725679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662F7B-4F4B-F848-9A6F-FA8452542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19C4FB-6BE0-0945-89CC-E51083B8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C1793-4403-324D-9479-CD511D41E34D}" type="datetime1">
              <a:rPr lang="en-US" smtClean="0"/>
              <a:t>5/29/22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98AEBD-7908-E54F-9280-D59A6D5B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781A8-B608-BB48-9FD4-D8C55B64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2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9C63-8B49-3140-B751-6CA2963F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3F733-D0CF-A54E-968F-6D8CFA301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7B104-2B2D-4541-A29C-E8536E0196A6}" type="datetime1">
              <a:rPr lang="en-US" smtClean="0"/>
              <a:t>5/29/22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E2ECD-D344-9B47-8065-9694CA8C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D195D-647D-D047-8417-E098A8A9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6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8794E-7C03-B44D-96A3-576CC64C3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1CAA-FE5B-9843-8444-E12B39C89867}" type="datetime1">
              <a:rPr lang="en-US" smtClean="0"/>
              <a:t>5/29/22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07018-25C7-474E-84E9-4A6F2CB1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7D0AAE-3655-B648-8EC8-E83C6692A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342900" y="22479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#</a:t>
            </a:r>
            <a:fld id="{C34242C6-55B5-E24D-9862-D01ED99B59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8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2314-B21E-5142-B880-1B849E148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D471B-8357-3C40-9979-1CDBDBAD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07545-1853-5948-8FEB-738DD21FB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6F565-7F35-9D47-B79E-C48C68C58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CE48-2BE4-B843-B1E8-33AED2916BA6}" type="datetime1">
              <a:rPr lang="en-US" smtClean="0"/>
              <a:t>5/29/22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F4571-7FC5-4946-9CD8-052011F2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F2FB3-0E23-864A-8839-D0F11FBCB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95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8A3A3-6C5B-1D4C-8835-1A799FBD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05C2EA-6A03-F845-9E6B-F064DC161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45729-C8CA-6941-B0FF-37A7F55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EBCF1-6B57-5C4D-BF11-84A85EE2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6ACA-885F-8844-8F3E-11554272F01F}" type="datetime1">
              <a:rPr lang="en-US" smtClean="0"/>
              <a:t>5/29/22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ACBD3-A635-7A49-9063-317BFA4A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A0CD5-4FB3-AB46-B315-A3B6E3201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0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BFD75B0-1017-F545-B5C2-E2F674B576D3}"/>
              </a:ext>
            </a:extLst>
          </p:cNvPr>
          <p:cNvSpPr/>
          <p:nvPr userDrawn="1"/>
        </p:nvSpPr>
        <p:spPr>
          <a:xfrm rot="16200000">
            <a:off x="-1371600" y="3276600"/>
            <a:ext cx="3048000" cy="304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cap="sq">
            <a:solidFill>
              <a:schemeClr val="bg2">
                <a:lumMod val="50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6AAAE8-78D7-AE48-A179-27377461E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CA715-8DBC-8A41-A415-02C8EA2C9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9C727-9F8A-3043-AA8B-A4E11E082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DC25F-F02B-964C-8377-56A1BD394B2C}" type="datetime1">
              <a:rPr lang="en-US" smtClean="0"/>
              <a:t>5/29/22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5335-1BB7-7F45-B130-A83722F33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51A75-D8CB-EB41-AB0B-74A52F4DA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342900" y="22479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#</a:t>
            </a:r>
            <a:fld id="{C34242C6-55B5-E24D-9862-D01ED99B59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1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9" r:id="rId13"/>
    <p:sldLayoutId id="2147483670" r:id="rId14"/>
    <p:sldLayoutId id="214748367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10500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7.svg"/><Relationship Id="rId7" Type="http://schemas.openxmlformats.org/officeDocument/2006/relationships/image" Target="../media/image4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svg"/><Relationship Id="rId7" Type="http://schemas.openxmlformats.org/officeDocument/2006/relationships/image" Target="../media/image4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8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image" Target="../media/image12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47.svg"/><Relationship Id="rId5" Type="http://schemas.openxmlformats.org/officeDocument/2006/relationships/image" Target="../media/image15.svg"/><Relationship Id="rId1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8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image" Target="../media/image12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47.svg"/><Relationship Id="rId5" Type="http://schemas.openxmlformats.org/officeDocument/2006/relationships/image" Target="../media/image15.svg"/><Relationship Id="rId1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8.png"/><Relationship Id="rId3" Type="http://schemas.openxmlformats.org/officeDocument/2006/relationships/image" Target="../media/image15.svg"/><Relationship Id="rId7" Type="http://schemas.openxmlformats.org/officeDocument/2006/relationships/image" Target="../media/image55.svg"/><Relationship Id="rId12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20.png"/><Relationship Id="rId5" Type="http://schemas.openxmlformats.org/officeDocument/2006/relationships/image" Target="../media/image41.svg"/><Relationship Id="rId10" Type="http://schemas.openxmlformats.org/officeDocument/2006/relationships/image" Target="../media/image58.svg"/><Relationship Id="rId4" Type="http://schemas.openxmlformats.org/officeDocument/2006/relationships/image" Target="../media/image40.png"/><Relationship Id="rId9" Type="http://schemas.openxmlformats.org/officeDocument/2006/relationships/image" Target="../media/image57.sv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15.svg"/><Relationship Id="rId18" Type="http://schemas.openxmlformats.org/officeDocument/2006/relationships/image" Target="../media/image51.png"/><Relationship Id="rId3" Type="http://schemas.openxmlformats.org/officeDocument/2006/relationships/image" Target="../media/image41.svg"/><Relationship Id="rId7" Type="http://schemas.openxmlformats.org/officeDocument/2006/relationships/image" Target="../media/image57.svg"/><Relationship Id="rId12" Type="http://schemas.openxmlformats.org/officeDocument/2006/relationships/image" Target="../media/image14.png"/><Relationship Id="rId17" Type="http://schemas.openxmlformats.org/officeDocument/2006/relationships/image" Target="../media/image60.svg"/><Relationship Id="rId2" Type="http://schemas.openxmlformats.org/officeDocument/2006/relationships/image" Target="../media/image4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13.svg"/><Relationship Id="rId5" Type="http://schemas.openxmlformats.org/officeDocument/2006/relationships/image" Target="../media/image55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54.png"/><Relationship Id="rId9" Type="http://schemas.openxmlformats.org/officeDocument/2006/relationships/image" Target="../media/image48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8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12" Type="http://schemas.openxmlformats.org/officeDocument/2006/relationships/image" Target="../media/image49.png"/><Relationship Id="rId2" Type="http://schemas.openxmlformats.org/officeDocument/2006/relationships/image" Target="../media/image1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47.svg"/><Relationship Id="rId5" Type="http://schemas.openxmlformats.org/officeDocument/2006/relationships/image" Target="../media/image15.svg"/><Relationship Id="rId1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jpeg"/><Relationship Id="rId5" Type="http://schemas.openxmlformats.org/officeDocument/2006/relationships/hyperlink" Target="https://upload.wikimedia.org/wikipedia/commons/8/83/Black_Lives_Matter_protest_at_US_Embassy%2C_London_01.jpg" TargetMode="External"/><Relationship Id="rId4" Type="http://schemas.openxmlformats.org/officeDocument/2006/relationships/image" Target="../media/image78.png"/><Relationship Id="rId9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8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aws.amazon.com%2Fco-marketing%2F&amp;psig=AOvVaw0P3Dvn9Zpg8414Iwh4sAQA&amp;ust=1647035146299000&amp;source=images&amp;cd=vfe&amp;ved=0CAgQjRxqFwoTCKj-wZnCvPYCFQAAAAAdAAAAABA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AF0BB-B53E-354E-9B8D-FB895800AC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Weaving Social Accountability into Cryptographic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552E0-1FF8-4444-A5DA-B6236B314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05749"/>
            <a:ext cx="12191999" cy="2437926"/>
          </a:xfrm>
        </p:spPr>
        <p:txBody>
          <a:bodyPr>
            <a:normAutofit/>
          </a:bodyPr>
          <a:lstStyle/>
          <a:p>
            <a:r>
              <a:rPr lang="en-US" sz="2000" dirty="0"/>
              <a:t>Gabriel Kaptchuk</a:t>
            </a:r>
          </a:p>
          <a:p>
            <a:r>
              <a:rPr lang="en-US" sz="2000" dirty="0"/>
              <a:t>11 March, 2022</a:t>
            </a:r>
          </a:p>
          <a:p>
            <a:r>
              <a:rPr lang="en-US" sz="2000" dirty="0"/>
              <a:t>Charles River Area Crypto Day</a:t>
            </a:r>
          </a:p>
          <a:p>
            <a:endParaRPr lang="en-US" sz="2000" dirty="0"/>
          </a:p>
          <a:p>
            <a:r>
              <a:rPr lang="en-US" sz="2000" i="1" dirty="0"/>
              <a:t>Based on joint work with Matthew Green (JHU), Gijs Van </a:t>
            </a:r>
            <a:r>
              <a:rPr lang="en-US" sz="2000" i="1" dirty="0" err="1"/>
              <a:t>Laer</a:t>
            </a:r>
            <a:r>
              <a:rPr lang="en-US" sz="2000" i="1" dirty="0"/>
              <a:t> (JHU), and Ran Canetti (BU)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C5F56-D262-CE4E-9216-12A22F075412}"/>
              </a:ext>
            </a:extLst>
          </p:cNvPr>
          <p:cNvSpPr txBox="1"/>
          <p:nvPr/>
        </p:nvSpPr>
        <p:spPr>
          <a:xfrm rot="16200000">
            <a:off x="-523715" y="4072849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7" name="Covering Old Section Title">
            <a:extLst>
              <a:ext uri="{FF2B5EF4-FFF2-40B4-BE49-F238E27FC236}">
                <a16:creationId xmlns:a16="http://schemas.microsoft.com/office/drawing/2014/main" id="{E822544A-C9CE-3743-AEC1-A650F4263E1F}"/>
              </a:ext>
            </a:extLst>
          </p:cNvPr>
          <p:cNvSpPr/>
          <p:nvPr/>
        </p:nvSpPr>
        <p:spPr>
          <a:xfrm>
            <a:off x="45339" y="2590800"/>
            <a:ext cx="214122" cy="23317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CC330-A114-C84C-BFA5-DAA89E19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FCB0090-50DD-D24D-A92A-A470E33BC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" y="4038600"/>
            <a:ext cx="1905000" cy="1905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82188B8-3513-F444-90BF-5983A71B9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6800" y="4114800"/>
            <a:ext cx="1905000" cy="1905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941313-86DB-CB4D-B8C8-7D5D0C17346D}"/>
              </a:ext>
            </a:extLst>
          </p:cNvPr>
          <p:cNvCxnSpPr>
            <a:cxnSpLocks/>
          </p:cNvCxnSpPr>
          <p:nvPr/>
        </p:nvCxnSpPr>
        <p:spPr>
          <a:xfrm>
            <a:off x="3657600" y="5105400"/>
            <a:ext cx="4800600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5D160C95-4387-6B40-909B-3E5E2F6E6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3550" y="4114800"/>
            <a:ext cx="1104900" cy="11049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E6AA978-F194-7649-847C-E48A57F62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43200" y="4038600"/>
            <a:ext cx="876300" cy="8763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2445377-96A5-7742-ACA2-972EABA8DD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81600" y="533400"/>
            <a:ext cx="1828800" cy="1828800"/>
          </a:xfrm>
          <a:prstGeom prst="rect">
            <a:avLst/>
          </a:prstGeom>
        </p:spPr>
      </p:pic>
      <p:pic>
        <p:nvPicPr>
          <p:cNvPr id="10" name="Google Shape;19785;p43">
            <a:extLst>
              <a:ext uri="{FF2B5EF4-FFF2-40B4-BE49-F238E27FC236}">
                <a16:creationId xmlns:a16="http://schemas.microsoft.com/office/drawing/2014/main" id="{5159865B-DFAB-AD46-829A-34D855AF4AF6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78533" y="5257800"/>
            <a:ext cx="1417467" cy="14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A48930-6BB3-D549-8852-AC0B1FDB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134620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DD340C-1C7F-204A-B09C-88F1A0666AE0}"/>
              </a:ext>
            </a:extLst>
          </p:cNvPr>
          <p:cNvCxnSpPr>
            <a:cxnSpLocks/>
          </p:cNvCxnSpPr>
          <p:nvPr/>
        </p:nvCxnSpPr>
        <p:spPr>
          <a:xfrm>
            <a:off x="6096000" y="2438400"/>
            <a:ext cx="0" cy="1600200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24735C6-FAC8-8B43-8677-598434A1C4A6}"/>
              </a:ext>
            </a:extLst>
          </p:cNvPr>
          <p:cNvSpPr txBox="1"/>
          <p:nvPr/>
        </p:nvSpPr>
        <p:spPr>
          <a:xfrm>
            <a:off x="5753100" y="2667000"/>
            <a:ext cx="68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ndale Mono" panose="020B0509000000000004" pitchFamily="49" charset="0"/>
                <a:cs typeface="Courier New" panose="02070309020205020404" pitchFamily="49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150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8FB4DE31-1720-4741-8775-41136B4FE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4" name="Long Line">
            <a:extLst>
              <a:ext uri="{FF2B5EF4-FFF2-40B4-BE49-F238E27FC236}">
                <a16:creationId xmlns:a16="http://schemas.microsoft.com/office/drawing/2014/main" id="{144DCBA2-7631-2148-B9E7-C4ED75E31619}"/>
              </a:ext>
            </a:extLst>
          </p:cNvPr>
          <p:cNvCxnSpPr>
            <a:cxnSpLocks/>
          </p:cNvCxnSpPr>
          <p:nvPr/>
        </p:nvCxnSpPr>
        <p:spPr>
          <a:xfrm>
            <a:off x="876300" y="2286000"/>
            <a:ext cx="10439400" cy="0"/>
          </a:xfrm>
          <a:prstGeom prst="line">
            <a:avLst/>
          </a:prstGeom>
          <a:ln w="254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8F7A23-3CBA-C640-8DEA-53B2DF0E24E9}"/>
              </a:ext>
            </a:extLst>
          </p:cNvPr>
          <p:cNvCxnSpPr>
            <a:cxnSpLocks/>
          </p:cNvCxnSpPr>
          <p:nvPr/>
        </p:nvCxnSpPr>
        <p:spPr>
          <a:xfrm>
            <a:off x="1143000" y="21336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BB8B9A-1375-D64A-995E-2ECA51EAC436}"/>
              </a:ext>
            </a:extLst>
          </p:cNvPr>
          <p:cNvCxnSpPr>
            <a:cxnSpLocks/>
          </p:cNvCxnSpPr>
          <p:nvPr/>
        </p:nvCxnSpPr>
        <p:spPr>
          <a:xfrm>
            <a:off x="10287000" y="21336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rypto's Military Origins">
            <a:extLst>
              <a:ext uri="{FF2B5EF4-FFF2-40B4-BE49-F238E27FC236}">
                <a16:creationId xmlns:a16="http://schemas.microsoft.com/office/drawing/2014/main" id="{6661ACF9-5735-AD4C-B02E-307C068FF8D1}"/>
              </a:ext>
            </a:extLst>
          </p:cNvPr>
          <p:cNvSpPr txBox="1"/>
          <p:nvPr/>
        </p:nvSpPr>
        <p:spPr>
          <a:xfrm>
            <a:off x="304800" y="2362200"/>
            <a:ext cx="164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Cryptography’s Military Origins</a:t>
            </a:r>
          </a:p>
        </p:txBody>
      </p:sp>
      <p:sp>
        <p:nvSpPr>
          <p:cNvPr id="27" name="First Crypto Wars">
            <a:extLst>
              <a:ext uri="{FF2B5EF4-FFF2-40B4-BE49-F238E27FC236}">
                <a16:creationId xmlns:a16="http://schemas.microsoft.com/office/drawing/2014/main" id="{32EDF6DB-B0AD-E94E-BAB1-3DBA35C45D15}"/>
              </a:ext>
            </a:extLst>
          </p:cNvPr>
          <p:cNvSpPr txBox="1"/>
          <p:nvPr/>
        </p:nvSpPr>
        <p:spPr>
          <a:xfrm>
            <a:off x="1828800" y="2819400"/>
            <a:ext cx="178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First Crypto Wars</a:t>
            </a:r>
          </a:p>
        </p:txBody>
      </p:sp>
      <p:sp>
        <p:nvSpPr>
          <p:cNvPr id="29" name="Snowden Revelations">
            <a:extLst>
              <a:ext uri="{FF2B5EF4-FFF2-40B4-BE49-F238E27FC236}">
                <a16:creationId xmlns:a16="http://schemas.microsoft.com/office/drawing/2014/main" id="{36245ADD-0F21-074C-8774-C58F67C34D3C}"/>
              </a:ext>
            </a:extLst>
          </p:cNvPr>
          <p:cNvSpPr txBox="1"/>
          <p:nvPr/>
        </p:nvSpPr>
        <p:spPr>
          <a:xfrm>
            <a:off x="3276600" y="2362200"/>
            <a:ext cx="218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Snowden Revelations</a:t>
            </a:r>
          </a:p>
        </p:txBody>
      </p:sp>
      <p:sp>
        <p:nvSpPr>
          <p:cNvPr id="30" name="FBI vs Apple">
            <a:extLst>
              <a:ext uri="{FF2B5EF4-FFF2-40B4-BE49-F238E27FC236}">
                <a16:creationId xmlns:a16="http://schemas.microsoft.com/office/drawing/2014/main" id="{5F02C597-9D2C-7747-8D26-B8E7F0482BB4}"/>
              </a:ext>
            </a:extLst>
          </p:cNvPr>
          <p:cNvSpPr txBox="1"/>
          <p:nvPr/>
        </p:nvSpPr>
        <p:spPr>
          <a:xfrm>
            <a:off x="5437518" y="2667000"/>
            <a:ext cx="131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FBI vs Apple</a:t>
            </a:r>
          </a:p>
        </p:txBody>
      </p:sp>
      <p:sp>
        <p:nvSpPr>
          <p:cNvPr id="31" name="Terrorism to CSAM">
            <a:extLst>
              <a:ext uri="{FF2B5EF4-FFF2-40B4-BE49-F238E27FC236}">
                <a16:creationId xmlns:a16="http://schemas.microsoft.com/office/drawing/2014/main" id="{9728AEDC-B5C5-5749-BF99-D550F5FBCDFB}"/>
              </a:ext>
            </a:extLst>
          </p:cNvPr>
          <p:cNvSpPr txBox="1"/>
          <p:nvPr/>
        </p:nvSpPr>
        <p:spPr>
          <a:xfrm>
            <a:off x="7010400" y="2438400"/>
            <a:ext cx="19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Terrorism to CSAM</a:t>
            </a:r>
          </a:p>
        </p:txBody>
      </p:sp>
      <p:sp>
        <p:nvSpPr>
          <p:cNvPr id="32" name="Leg Pressure">
            <a:extLst>
              <a:ext uri="{FF2B5EF4-FFF2-40B4-BE49-F238E27FC236}">
                <a16:creationId xmlns:a16="http://schemas.microsoft.com/office/drawing/2014/main" id="{D854EB67-9742-D842-B440-10909FD74380}"/>
              </a:ext>
            </a:extLst>
          </p:cNvPr>
          <p:cNvSpPr txBox="1"/>
          <p:nvPr/>
        </p:nvSpPr>
        <p:spPr>
          <a:xfrm>
            <a:off x="9067800" y="2438400"/>
            <a:ext cx="2350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Increased Legislative</a:t>
            </a:r>
          </a:p>
          <a:p>
            <a:pPr algn="ctr"/>
            <a:r>
              <a:rPr lang="en-US" dirty="0"/>
              <a:t>Pressure on Encryption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EFE0A4-4AF6-1F49-BE45-CB7124BB88CE}"/>
              </a:ext>
            </a:extLst>
          </p:cNvPr>
          <p:cNvCxnSpPr>
            <a:cxnSpLocks/>
          </p:cNvCxnSpPr>
          <p:nvPr/>
        </p:nvCxnSpPr>
        <p:spPr>
          <a:xfrm>
            <a:off x="2743200" y="2133600"/>
            <a:ext cx="0" cy="609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6E6D73-D0ED-B44C-BA5B-456B5B5B8DA1}"/>
              </a:ext>
            </a:extLst>
          </p:cNvPr>
          <p:cNvCxnSpPr>
            <a:cxnSpLocks/>
          </p:cNvCxnSpPr>
          <p:nvPr/>
        </p:nvCxnSpPr>
        <p:spPr>
          <a:xfrm>
            <a:off x="4419600" y="21336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69ABEDB-0D0E-D942-9175-0D4F07061387}"/>
              </a:ext>
            </a:extLst>
          </p:cNvPr>
          <p:cNvCxnSpPr>
            <a:cxnSpLocks/>
          </p:cNvCxnSpPr>
          <p:nvPr/>
        </p:nvCxnSpPr>
        <p:spPr>
          <a:xfrm>
            <a:off x="6096000" y="2133600"/>
            <a:ext cx="0" cy="609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4A9DBB5-7CF0-F842-A093-7753E72C9B5F}"/>
              </a:ext>
            </a:extLst>
          </p:cNvPr>
          <p:cNvCxnSpPr>
            <a:cxnSpLocks/>
          </p:cNvCxnSpPr>
          <p:nvPr/>
        </p:nvCxnSpPr>
        <p:spPr>
          <a:xfrm>
            <a:off x="8001000" y="21336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enator Ernst" descr="Trump ally Sen. Joni Ernst holds on in Iowa, NBC News projects">
            <a:extLst>
              <a:ext uri="{FF2B5EF4-FFF2-40B4-BE49-F238E27FC236}">
                <a16:creationId xmlns:a16="http://schemas.microsoft.com/office/drawing/2014/main" id="{E74E3E76-5A9C-1546-8315-ADF0AC1366F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004" y="3352800"/>
            <a:ext cx="3935991" cy="262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enator Quote">
            <a:extLst>
              <a:ext uri="{FF2B5EF4-FFF2-40B4-BE49-F238E27FC236}">
                <a16:creationId xmlns:a16="http://schemas.microsoft.com/office/drawing/2014/main" id="{F1168A4E-958C-064D-AA5B-7E185705F521}"/>
              </a:ext>
            </a:extLst>
          </p:cNvPr>
          <p:cNvSpPr txBox="1"/>
          <p:nvPr/>
        </p:nvSpPr>
        <p:spPr>
          <a:xfrm>
            <a:off x="2171700" y="6026083"/>
            <a:ext cx="78486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b="1" dirty="0"/>
              <a:t>"I think you'd rather find the solution than have Congress do it for you."</a:t>
            </a:r>
            <a:endParaRPr sz="2000" b="1" dirty="0"/>
          </a:p>
          <a:p>
            <a:pPr lvl="2" indent="609585"/>
            <a:r>
              <a:rPr lang="en" sz="2000" b="1" dirty="0"/>
              <a:t> -- Senator Ernst (R, Iowa).  Senate Hearing Dec 2019</a:t>
            </a:r>
            <a:endParaRPr sz="2000" b="1" dirty="0"/>
          </a:p>
        </p:txBody>
      </p:sp>
      <p:pic>
        <p:nvPicPr>
          <p:cNvPr id="40" name="Enigma">
            <a:extLst>
              <a:ext uri="{FF2B5EF4-FFF2-40B4-BE49-F238E27FC236}">
                <a16:creationId xmlns:a16="http://schemas.microsoft.com/office/drawing/2014/main" id="{90A0A0EC-C98E-6D45-AC9B-F44E3FBD0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3089" y="3276600"/>
            <a:ext cx="2365822" cy="3527773"/>
          </a:xfrm>
          <a:prstGeom prst="rect">
            <a:avLst/>
          </a:prstGeom>
        </p:spPr>
      </p:pic>
      <p:pic>
        <p:nvPicPr>
          <p:cNvPr id="41" name="Clipper Chip" descr="Clipper Chip">
            <a:extLst>
              <a:ext uri="{FF2B5EF4-FFF2-40B4-BE49-F238E27FC236}">
                <a16:creationId xmlns:a16="http://schemas.microsoft.com/office/drawing/2014/main" id="{1A128442-A070-6348-9DA9-6231D55E52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0266" y="3200400"/>
            <a:ext cx="5051468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nowden Slide" descr="Google &amp;#39;outraged&amp;#39; over NSA datacentre hack - Telecoms.com">
            <a:extLst>
              <a:ext uri="{FF2B5EF4-FFF2-40B4-BE49-F238E27FC236}">
                <a16:creationId xmlns:a16="http://schemas.microsoft.com/office/drawing/2014/main" id="{184281CD-CBE1-3F48-A417-F9156AEA779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9500" y="3024334"/>
            <a:ext cx="4953000" cy="370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FBI Comic" descr="Cartoons: Apple fights the FBI over privacy issues – The Mercury News">
            <a:extLst>
              <a:ext uri="{FF2B5EF4-FFF2-40B4-BE49-F238E27FC236}">
                <a16:creationId xmlns:a16="http://schemas.microsoft.com/office/drawing/2014/main" id="{2B8C182D-4D73-1C4F-B6AC-71C4C432FA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94325" y="3124200"/>
            <a:ext cx="5192475" cy="34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NYT CSAM">
            <a:extLst>
              <a:ext uri="{FF2B5EF4-FFF2-40B4-BE49-F238E27FC236}">
                <a16:creationId xmlns:a16="http://schemas.microsoft.com/office/drawing/2014/main" id="{C4149DCE-9D80-EE42-A281-3BF91C0E4DF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34000" y="3048000"/>
            <a:ext cx="5385193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Encrpytion in FB">
            <a:extLst>
              <a:ext uri="{FF2B5EF4-FFF2-40B4-BE49-F238E27FC236}">
                <a16:creationId xmlns:a16="http://schemas.microsoft.com/office/drawing/2014/main" id="{4ED331F6-78BF-5844-A254-AAE98A900E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81200" y="3200400"/>
            <a:ext cx="36576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Lawful Access to Encrypted Data">
            <a:extLst>
              <a:ext uri="{FF2B5EF4-FFF2-40B4-BE49-F238E27FC236}">
                <a16:creationId xmlns:a16="http://schemas.microsoft.com/office/drawing/2014/main" id="{D6FCD6C0-3B56-7C47-8E0E-B39EF5C8F14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 t="5259"/>
          <a:stretch/>
        </p:blipFill>
        <p:spPr>
          <a:xfrm>
            <a:off x="5562600" y="3511992"/>
            <a:ext cx="5365514" cy="288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EARN It">
            <a:extLst>
              <a:ext uri="{FF2B5EF4-FFF2-40B4-BE49-F238E27FC236}">
                <a16:creationId xmlns:a16="http://schemas.microsoft.com/office/drawing/2014/main" id="{D7EBC1A6-DBA7-1048-B8FD-2582E1EC091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 t="2467" b="3587"/>
          <a:stretch/>
        </p:blipFill>
        <p:spPr>
          <a:xfrm>
            <a:off x="2438400" y="3563505"/>
            <a:ext cx="2983601" cy="2874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Australian Gov Law">
            <a:extLst>
              <a:ext uri="{FF2B5EF4-FFF2-40B4-BE49-F238E27FC236}">
                <a16:creationId xmlns:a16="http://schemas.microsoft.com/office/drawing/2014/main" id="{F1CE2031-CCB0-A84C-9862-30215D4D7B0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 r="6641"/>
          <a:stretch/>
        </p:blipFill>
        <p:spPr>
          <a:xfrm>
            <a:off x="1371600" y="3187404"/>
            <a:ext cx="449731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Indian Gov Law">
            <a:extLst>
              <a:ext uri="{FF2B5EF4-FFF2-40B4-BE49-F238E27FC236}">
                <a16:creationId xmlns:a16="http://schemas.microsoft.com/office/drawing/2014/main" id="{349108F0-8092-FE41-A815-0C1262945F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48400" y="3162496"/>
            <a:ext cx="462037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A289C6E-CD98-A045-8DE7-63F7F1B357D0}"/>
              </a:ext>
            </a:extLst>
          </p:cNvPr>
          <p:cNvSpPr/>
          <p:nvPr/>
        </p:nvSpPr>
        <p:spPr>
          <a:xfrm>
            <a:off x="304799" y="161365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 (Very) Abridged Timeline of the Encryption Debate</a:t>
            </a:r>
          </a:p>
        </p:txBody>
      </p:sp>
    </p:spTree>
    <p:extLst>
      <p:ext uri="{BB962C8B-B14F-4D97-AF65-F5344CB8AC3E}">
        <p14:creationId xmlns:p14="http://schemas.microsoft.com/office/powerpoint/2010/main" val="22158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40625 -0.5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3" y="-25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6000" y="26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75 -0.4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-244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7000" y="27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1375 -0.488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244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111 L 0.00052 -0.4884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2386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6000" y="26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3.33333E-6 L 0.31875 -0.51111 " pathEditMode="relative" ptsTypes="AA">
                                      <p:cBhvr>
                                        <p:cTn id="7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1.11111E-6 L 0.03542 -0.5111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2555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01806 L 0.52148 -0.5958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-2888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01158 L 0.2362 -0.61158 " pathEditMode="relative" ptsTypes="AA">
                                      <p:cBhvr>
                                        <p:cTn id="1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7E-17 -3.33333E-6 L 0.53373 -0.5203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-2611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0794 -0.5388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26944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9" grpId="0"/>
      <p:bldP spid="30" grpId="0"/>
      <p:bldP spid="31" grpId="0"/>
      <p:bldP spid="32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5F5B09-0223-3546-B3E0-6DD5C6C69898}"/>
              </a:ext>
            </a:extLst>
          </p:cNvPr>
          <p:cNvCxnSpPr/>
          <p:nvPr/>
        </p:nvCxnSpPr>
        <p:spPr>
          <a:xfrm>
            <a:off x="3311912" y="2977375"/>
            <a:ext cx="5709425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DE29D6-C9FE-044D-8262-FE4201DE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A659DF7-033F-8D4F-99BD-C971292977B6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 Critical Look at Key Escrow</a:t>
            </a:r>
          </a:p>
        </p:txBody>
      </p:sp>
      <p:sp>
        <p:nvSpPr>
          <p:cNvPr id="5" name="Google Shape;388;p47">
            <a:extLst>
              <a:ext uri="{FF2B5EF4-FFF2-40B4-BE49-F238E27FC236}">
                <a16:creationId xmlns:a16="http://schemas.microsoft.com/office/drawing/2014/main" id="{0382F325-F98E-7F45-8489-7232903CECA8}"/>
              </a:ext>
            </a:extLst>
          </p:cNvPr>
          <p:cNvSpPr txBox="1"/>
          <p:nvPr/>
        </p:nvSpPr>
        <p:spPr>
          <a:xfrm>
            <a:off x="4186518" y="3077092"/>
            <a:ext cx="3836894" cy="17235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Cryptographic Component</a:t>
            </a:r>
          </a:p>
          <a:p>
            <a:pPr algn="ctr"/>
            <a:r>
              <a:rPr lang="en-US" sz="2400" b="1" dirty="0"/>
              <a:t>(Decryption Mechanism)</a:t>
            </a:r>
          </a:p>
          <a:p>
            <a:pPr algn="ctr"/>
            <a:endParaRPr sz="2400" dirty="0"/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0E32D7EF-EE01-7442-951D-5E378366F855}"/>
              </a:ext>
            </a:extLst>
          </p:cNvPr>
          <p:cNvSpPr/>
          <p:nvPr/>
        </p:nvSpPr>
        <p:spPr>
          <a:xfrm rot="10800000" flipH="1">
            <a:off x="1260088" y="1639229"/>
            <a:ext cx="4109771" cy="1408772"/>
          </a:xfrm>
          <a:prstGeom prst="bentUp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2E587-3A15-B84C-8EA4-F38E5AF8E913}"/>
              </a:ext>
            </a:extLst>
          </p:cNvPr>
          <p:cNvSpPr txBox="1"/>
          <p:nvPr/>
        </p:nvSpPr>
        <p:spPr>
          <a:xfrm>
            <a:off x="1115122" y="1639230"/>
            <a:ext cx="4192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Warrant Signing, Audited Key Reconstruction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B2A843-02AC-D54B-BFD8-DD6AF388B6D9}"/>
              </a:ext>
            </a:extLst>
          </p:cNvPr>
          <p:cNvCxnSpPr>
            <a:cxnSpLocks/>
          </p:cNvCxnSpPr>
          <p:nvPr/>
        </p:nvCxnSpPr>
        <p:spPr>
          <a:xfrm>
            <a:off x="3319347" y="2973658"/>
            <a:ext cx="0" cy="28918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312B52-F952-C94E-A26C-8988082CCE13}"/>
              </a:ext>
            </a:extLst>
          </p:cNvPr>
          <p:cNvCxnSpPr>
            <a:cxnSpLocks/>
          </p:cNvCxnSpPr>
          <p:nvPr/>
        </p:nvCxnSpPr>
        <p:spPr>
          <a:xfrm>
            <a:off x="9013903" y="2992243"/>
            <a:ext cx="0" cy="28918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2ADD3D-4E3A-C44E-8983-000AA26AFB81}"/>
              </a:ext>
            </a:extLst>
          </p:cNvPr>
          <p:cNvGrpSpPr/>
          <p:nvPr/>
        </p:nvGrpSpPr>
        <p:grpSpPr>
          <a:xfrm>
            <a:off x="6947209" y="1624362"/>
            <a:ext cx="3222702" cy="1419922"/>
            <a:chOff x="6947209" y="1624362"/>
            <a:chExt cx="3222702" cy="1419922"/>
          </a:xfrm>
        </p:grpSpPr>
        <p:sp>
          <p:nvSpPr>
            <p:cNvPr id="17" name="Bent-Up Arrow 16">
              <a:extLst>
                <a:ext uri="{FF2B5EF4-FFF2-40B4-BE49-F238E27FC236}">
                  <a16:creationId xmlns:a16="http://schemas.microsoft.com/office/drawing/2014/main" id="{DB42D370-51B9-F444-9835-AF90765FB797}"/>
                </a:ext>
              </a:extLst>
            </p:cNvPr>
            <p:cNvSpPr/>
            <p:nvPr/>
          </p:nvSpPr>
          <p:spPr>
            <a:xfrm rot="10800000">
              <a:off x="6947209" y="1635512"/>
              <a:ext cx="3222702" cy="1408772"/>
            </a:xfrm>
            <a:prstGeom prst="bentUpArrow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D54042-00B7-AA41-B567-265A42A0809C}"/>
                </a:ext>
              </a:extLst>
            </p:cNvPr>
            <p:cNvSpPr txBox="1"/>
            <p:nvPr/>
          </p:nvSpPr>
          <p:spPr>
            <a:xfrm>
              <a:off x="7125629" y="1624362"/>
              <a:ext cx="3044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Key Compromise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4B1C114-DAA5-CE48-A19C-49CF6D61D7D8}"/>
              </a:ext>
            </a:extLst>
          </p:cNvPr>
          <p:cNvSpPr txBox="1"/>
          <p:nvPr/>
        </p:nvSpPr>
        <p:spPr>
          <a:xfrm>
            <a:off x="3445727" y="5408342"/>
            <a:ext cx="373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Boundary of Formal Security Analysis</a:t>
            </a:r>
          </a:p>
        </p:txBody>
      </p:sp>
    </p:spTree>
    <p:extLst>
      <p:ext uri="{BB962C8B-B14F-4D97-AF65-F5344CB8AC3E}">
        <p14:creationId xmlns:p14="http://schemas.microsoft.com/office/powerpoint/2010/main" val="149483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7D2088-5E1E-E249-ACD3-7378C8C4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B5D30525-B5BF-FD47-B0DC-8FA195C0E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7" y="525955"/>
            <a:ext cx="4452920" cy="37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807B6BEC-8FEF-5141-A64C-3F004AD8E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1" r="11565"/>
          <a:stretch/>
        </p:blipFill>
        <p:spPr bwMode="auto">
          <a:xfrm>
            <a:off x="5013062" y="655983"/>
            <a:ext cx="4324575" cy="41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71103723-CBCD-0543-9D1A-E09B68BE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87" y="2651292"/>
            <a:ext cx="4895081" cy="37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3E897-64DB-B447-8142-41C44A98FC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21" r="13772"/>
          <a:stretch/>
        </p:blipFill>
        <p:spPr>
          <a:xfrm>
            <a:off x="6852621" y="2261003"/>
            <a:ext cx="4485939" cy="445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7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9339A5-0D9C-7F4C-BEC3-AD460B23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747AFF-E257-1E4F-B311-72573D46E957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Abuse Resistant Law Enforcement Access Systems</a:t>
            </a:r>
          </a:p>
        </p:txBody>
      </p:sp>
      <p:sp>
        <p:nvSpPr>
          <p:cNvPr id="20" name="Google Shape;386;p47">
            <a:extLst>
              <a:ext uri="{FF2B5EF4-FFF2-40B4-BE49-F238E27FC236}">
                <a16:creationId xmlns:a16="http://schemas.microsoft.com/office/drawing/2014/main" id="{B62AD7F1-AA45-614B-B498-4193F34D4C1F}"/>
              </a:ext>
            </a:extLst>
          </p:cNvPr>
          <p:cNvSpPr txBox="1"/>
          <p:nvPr/>
        </p:nvSpPr>
        <p:spPr>
          <a:xfrm>
            <a:off x="1524000" y="1377355"/>
            <a:ext cx="91440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Put forward a new simulation-based, socially explicit definition: </a:t>
            </a:r>
            <a:endParaRPr sz="2400" dirty="0"/>
          </a:p>
          <a:p>
            <a:pPr algn="ctr"/>
            <a:r>
              <a:rPr lang="en" sz="2400" b="1" dirty="0"/>
              <a:t>Abuse Resistant Law Enforcement Access Systems</a:t>
            </a:r>
            <a:endParaRPr sz="2400" b="1" dirty="0"/>
          </a:p>
        </p:txBody>
      </p:sp>
      <p:sp>
        <p:nvSpPr>
          <p:cNvPr id="24" name="Google Shape;387;p47">
            <a:extLst>
              <a:ext uri="{FF2B5EF4-FFF2-40B4-BE49-F238E27FC236}">
                <a16:creationId xmlns:a16="http://schemas.microsoft.com/office/drawing/2014/main" id="{6F293C7F-3028-4642-91F5-64F954738F9E}"/>
              </a:ext>
            </a:extLst>
          </p:cNvPr>
          <p:cNvSpPr txBox="1"/>
          <p:nvPr/>
        </p:nvSpPr>
        <p:spPr>
          <a:xfrm>
            <a:off x="1528119" y="2590800"/>
            <a:ext cx="91440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Split into two flavors:</a:t>
            </a:r>
            <a:endParaRPr sz="2400" dirty="0"/>
          </a:p>
          <a:p>
            <a:r>
              <a:rPr lang="en" sz="2400" dirty="0"/>
              <a:t>         </a:t>
            </a:r>
            <a:r>
              <a:rPr lang="en" sz="2400" b="1" dirty="0"/>
              <a:t>(1) Prospective ARLEAS                 (2) Retrospective ARLEAS</a:t>
            </a:r>
            <a:endParaRPr sz="2400" b="1" dirty="0"/>
          </a:p>
        </p:txBody>
      </p:sp>
      <p:sp>
        <p:nvSpPr>
          <p:cNvPr id="26" name="Google Shape;388;p47">
            <a:extLst>
              <a:ext uri="{FF2B5EF4-FFF2-40B4-BE49-F238E27FC236}">
                <a16:creationId xmlns:a16="http://schemas.microsoft.com/office/drawing/2014/main" id="{05FAC94D-9F1A-4C4C-B508-5D20A77F3F6C}"/>
              </a:ext>
            </a:extLst>
          </p:cNvPr>
          <p:cNvSpPr txBox="1"/>
          <p:nvPr/>
        </p:nvSpPr>
        <p:spPr>
          <a:xfrm>
            <a:off x="1524000" y="3810000"/>
            <a:ext cx="9144000" cy="1354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Constructions:</a:t>
            </a:r>
            <a:endParaRPr sz="2400" dirty="0"/>
          </a:p>
          <a:p>
            <a:r>
              <a:rPr lang="en" sz="2400" dirty="0"/>
              <a:t>   </a:t>
            </a:r>
            <a:r>
              <a:rPr lang="en" sz="2400" b="1" dirty="0"/>
              <a:t> </a:t>
            </a:r>
            <a:r>
              <a:rPr lang="en" sz="2400" dirty="0"/>
              <a:t>(1) Prospective ARLEAS from </a:t>
            </a:r>
            <a:r>
              <a:rPr lang="en" sz="2400" b="1" dirty="0"/>
              <a:t>NI-MPC, SS-NIZKs, and Public Ledgers</a:t>
            </a:r>
            <a:r>
              <a:rPr lang="en" sz="2400" dirty="0"/>
              <a:t>                </a:t>
            </a:r>
            <a:endParaRPr sz="2400" dirty="0"/>
          </a:p>
          <a:p>
            <a:r>
              <a:rPr lang="en" sz="2400" dirty="0"/>
              <a:t>    (2) Retrospective ARLEAS f</a:t>
            </a:r>
            <a:r>
              <a:rPr lang="en" sz="2400" dirty="0">
                <a:solidFill>
                  <a:schemeClr val="dk1"/>
                </a:solidFill>
              </a:rPr>
              <a:t>rom </a:t>
            </a:r>
            <a:r>
              <a:rPr lang="en" sz="2400" b="1" dirty="0">
                <a:solidFill>
                  <a:schemeClr val="dk1"/>
                </a:solidFill>
              </a:rPr>
              <a:t>EWE, SS-NIZKs, and Public Ledgers</a:t>
            </a:r>
            <a:endParaRPr sz="2400" dirty="0"/>
          </a:p>
        </p:txBody>
      </p:sp>
      <p:sp>
        <p:nvSpPr>
          <p:cNvPr id="27" name="Google Shape;389;p47">
            <a:extLst>
              <a:ext uri="{FF2B5EF4-FFF2-40B4-BE49-F238E27FC236}">
                <a16:creationId xmlns:a16="http://schemas.microsoft.com/office/drawing/2014/main" id="{EECFF4CD-A598-F14D-83DE-46BD1D10343B}"/>
              </a:ext>
            </a:extLst>
          </p:cNvPr>
          <p:cNvSpPr txBox="1"/>
          <p:nvPr/>
        </p:nvSpPr>
        <p:spPr>
          <a:xfrm>
            <a:off x="1524000" y="5410200"/>
            <a:ext cx="91440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Policy Implications:</a:t>
            </a:r>
            <a:endParaRPr sz="2400" dirty="0"/>
          </a:p>
          <a:p>
            <a:r>
              <a:rPr lang="en" sz="2400" dirty="0"/>
              <a:t>         </a:t>
            </a:r>
            <a:r>
              <a:rPr lang="en" sz="2400" b="1" dirty="0"/>
              <a:t>Retrospective </a:t>
            </a:r>
            <a:r>
              <a:rPr lang="en" sz="2400" b="1" dirty="0">
                <a:solidFill>
                  <a:schemeClr val="dk1"/>
                </a:solidFill>
              </a:rPr>
              <a:t>ARLEAS </a:t>
            </a:r>
            <a:r>
              <a:rPr lang="en" sz="2400" dirty="0">
                <a:solidFill>
                  <a:schemeClr val="dk1"/>
                </a:solidFill>
              </a:rPr>
              <a:t>implies implausible cryptography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17986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9339A5-0D9C-7F4C-BEC3-AD460B23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747AFF-E257-1E4F-B311-72573D46E957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ARLEAS Properties</a:t>
            </a:r>
          </a:p>
        </p:txBody>
      </p:sp>
      <p:sp>
        <p:nvSpPr>
          <p:cNvPr id="7" name="Google Shape;417;p50">
            <a:extLst>
              <a:ext uri="{FF2B5EF4-FFF2-40B4-BE49-F238E27FC236}">
                <a16:creationId xmlns:a16="http://schemas.microsoft.com/office/drawing/2014/main" id="{C9AA94E4-8740-7D45-B3E0-CE905A7BECDA}"/>
              </a:ext>
            </a:extLst>
          </p:cNvPr>
          <p:cNvSpPr txBox="1"/>
          <p:nvPr/>
        </p:nvSpPr>
        <p:spPr>
          <a:xfrm>
            <a:off x="1981200" y="1978243"/>
            <a:ext cx="3658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Global Warrant Policies</a:t>
            </a:r>
            <a:endParaRPr sz="2400" dirty="0"/>
          </a:p>
        </p:txBody>
      </p:sp>
      <p:sp>
        <p:nvSpPr>
          <p:cNvPr id="8" name="Google Shape;418;p50">
            <a:extLst>
              <a:ext uri="{FF2B5EF4-FFF2-40B4-BE49-F238E27FC236}">
                <a16:creationId xmlns:a16="http://schemas.microsoft.com/office/drawing/2014/main" id="{DD55F19D-D6AD-9F4D-8598-D916EADE7B39}"/>
              </a:ext>
            </a:extLst>
          </p:cNvPr>
          <p:cNvSpPr txBox="1"/>
          <p:nvPr/>
        </p:nvSpPr>
        <p:spPr>
          <a:xfrm>
            <a:off x="1981200" y="4079577"/>
            <a:ext cx="6401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Transparency and </a:t>
            </a:r>
          </a:p>
          <a:p>
            <a:r>
              <a:rPr lang="en" sz="2400" dirty="0"/>
              <a:t>       Abuse Detectability</a:t>
            </a:r>
            <a:endParaRPr sz="2400" dirty="0"/>
          </a:p>
        </p:txBody>
      </p:sp>
      <p:sp>
        <p:nvSpPr>
          <p:cNvPr id="9" name="Google Shape;419;p50">
            <a:extLst>
              <a:ext uri="{FF2B5EF4-FFF2-40B4-BE49-F238E27FC236}">
                <a16:creationId xmlns:a16="http://schemas.microsoft.com/office/drawing/2014/main" id="{C0EBAA19-C10D-AF44-9C44-F89A08911024}"/>
              </a:ext>
            </a:extLst>
          </p:cNvPr>
          <p:cNvSpPr txBox="1"/>
          <p:nvPr/>
        </p:nvSpPr>
        <p:spPr>
          <a:xfrm>
            <a:off x="7467600" y="4267200"/>
            <a:ext cx="395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Cryptographic Enforcement</a:t>
            </a:r>
            <a:endParaRPr sz="2400" dirty="0"/>
          </a:p>
        </p:txBody>
      </p:sp>
      <p:sp>
        <p:nvSpPr>
          <p:cNvPr id="11" name="Google Shape;421;p50">
            <a:extLst>
              <a:ext uri="{FF2B5EF4-FFF2-40B4-BE49-F238E27FC236}">
                <a16:creationId xmlns:a16="http://schemas.microsoft.com/office/drawing/2014/main" id="{96F25E80-82A3-8847-BA97-AE0B9E91F9AB}"/>
              </a:ext>
            </a:extLst>
          </p:cNvPr>
          <p:cNvSpPr txBox="1"/>
          <p:nvPr/>
        </p:nvSpPr>
        <p:spPr>
          <a:xfrm>
            <a:off x="7467600" y="1608912"/>
            <a:ext cx="5096033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 dirty="0"/>
          </a:p>
          <a:p>
            <a:r>
              <a:rPr lang="en" sz="2400" dirty="0"/>
              <a:t>Messages Secure without Warrant</a:t>
            </a:r>
            <a:endParaRPr sz="2400" dirty="0"/>
          </a:p>
          <a:p>
            <a:endParaRPr sz="24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F5287A6-8257-554D-8802-568006846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9850" y="1695450"/>
            <a:ext cx="1181100" cy="11811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70BE550-F1E3-3349-801E-FEE0155FA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5550" y="3867150"/>
            <a:ext cx="1409700" cy="14097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DD12DE7-EE33-2C4E-B545-04AAF0423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348" y="1641348"/>
            <a:ext cx="1289304" cy="12893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6D9AD-9D43-E344-95BA-3D0969486EEF}"/>
              </a:ext>
            </a:extLst>
          </p:cNvPr>
          <p:cNvGrpSpPr/>
          <p:nvPr/>
        </p:nvGrpSpPr>
        <p:grpSpPr>
          <a:xfrm>
            <a:off x="949325" y="3997325"/>
            <a:ext cx="1149350" cy="1149350"/>
            <a:chOff x="685800" y="4149725"/>
            <a:chExt cx="1149350" cy="1149350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3863BE1-01B9-3A45-9CBE-119D0CB24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5800" y="4149725"/>
              <a:ext cx="1149350" cy="114935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86089B-692E-1442-BFB3-2666661324E0}"/>
                </a:ext>
              </a:extLst>
            </p:cNvPr>
            <p:cNvSpPr/>
            <p:nvPr/>
          </p:nvSpPr>
          <p:spPr>
            <a:xfrm>
              <a:off x="1295400" y="4648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F3A873F-266F-2142-A9ED-C3F006069C85}"/>
              </a:ext>
            </a:extLst>
          </p:cNvPr>
          <p:cNvSpPr txBox="1"/>
          <p:nvPr/>
        </p:nvSpPr>
        <p:spPr>
          <a:xfrm>
            <a:off x="2819400" y="2438400"/>
            <a:ext cx="3401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eg.</a:t>
            </a:r>
            <a:r>
              <a:rPr lang="en-US" i="1" dirty="0"/>
              <a:t> Warrants Must List Individuals </a:t>
            </a:r>
          </a:p>
          <a:p>
            <a:r>
              <a:rPr lang="en-US" i="1" dirty="0" err="1"/>
              <a:t>eg.</a:t>
            </a:r>
            <a:r>
              <a:rPr lang="en-US" i="1" dirty="0"/>
              <a:t> No Location-based Warrants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40CD81-5A5A-D24C-84AD-50FEEB5798E0}"/>
              </a:ext>
            </a:extLst>
          </p:cNvPr>
          <p:cNvSpPr txBox="1"/>
          <p:nvPr/>
        </p:nvSpPr>
        <p:spPr>
          <a:xfrm>
            <a:off x="2819400" y="4833257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eg.</a:t>
            </a:r>
            <a:r>
              <a:rPr lang="en-US" i="1" dirty="0"/>
              <a:t> Number of activated Warrants</a:t>
            </a:r>
          </a:p>
          <a:p>
            <a:r>
              <a:rPr lang="en-US" i="1" dirty="0" err="1"/>
              <a:t>eg.</a:t>
            </a:r>
            <a:r>
              <a:rPr lang="en-US" i="1" dirty="0"/>
              <a:t> Differentially Private statistics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027013-F100-EC46-B34B-C173AB6CE66D}"/>
              </a:ext>
            </a:extLst>
          </p:cNvPr>
          <p:cNvSpPr txBox="1"/>
          <p:nvPr/>
        </p:nvSpPr>
        <p:spPr>
          <a:xfrm>
            <a:off x="8077200" y="4746171"/>
            <a:ext cx="4128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ie</a:t>
            </a:r>
            <a:r>
              <a:rPr lang="en-US" i="1" dirty="0"/>
              <a:t>. Backdoor use (computationally) implies</a:t>
            </a:r>
          </a:p>
          <a:p>
            <a:r>
              <a:rPr lang="en-US" i="1" dirty="0"/>
              <a:t>     policy adherence</a:t>
            </a:r>
          </a:p>
        </p:txBody>
      </p:sp>
    </p:spTree>
    <p:extLst>
      <p:ext uri="{BB962C8B-B14F-4D97-AF65-F5344CB8AC3E}">
        <p14:creationId xmlns:p14="http://schemas.microsoft.com/office/powerpoint/2010/main" val="11129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23A37FC-304A-AC45-81B0-F13C56E17752}"/>
              </a:ext>
            </a:extLst>
          </p:cNvPr>
          <p:cNvSpPr/>
          <p:nvPr/>
        </p:nvSpPr>
        <p:spPr>
          <a:xfrm>
            <a:off x="457200" y="1676400"/>
            <a:ext cx="4038600" cy="160324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Serves as a publicly verifiable transparency information delivery channel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CA163-AB99-F446-85D9-4AF74B8E9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20FF7C-87CF-724F-8113-6AB5CDBC353F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ARLEAS Parties</a:t>
            </a:r>
          </a:p>
        </p:txBody>
      </p:sp>
      <p:pic>
        <p:nvPicPr>
          <p:cNvPr id="4" name="Google Shape;401;p49">
            <a:extLst>
              <a:ext uri="{FF2B5EF4-FFF2-40B4-BE49-F238E27FC236}">
                <a16:creationId xmlns:a16="http://schemas.microsoft.com/office/drawing/2014/main" id="{B743F07F-4890-B04E-B6C7-42BD1F97A4CD}"/>
              </a:ext>
            </a:extLst>
          </p:cNvPr>
          <p:cNvPicPr preferRelativeResize="0"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01000" y="3878657"/>
            <a:ext cx="2502665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3;p49">
            <a:extLst>
              <a:ext uri="{FF2B5EF4-FFF2-40B4-BE49-F238E27FC236}">
                <a16:creationId xmlns:a16="http://schemas.microsoft.com/office/drawing/2014/main" id="{26F4BB00-6291-DD47-833C-BA487D7F12AF}"/>
              </a:ext>
            </a:extLst>
          </p:cNvPr>
          <p:cNvSpPr txBox="1"/>
          <p:nvPr/>
        </p:nvSpPr>
        <p:spPr>
          <a:xfrm>
            <a:off x="4844600" y="6243625"/>
            <a:ext cx="2502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 dirty="0"/>
              <a:t>Law Enforcement</a:t>
            </a:r>
            <a:endParaRPr sz="2400" b="1" dirty="0"/>
          </a:p>
        </p:txBody>
      </p:sp>
      <p:sp>
        <p:nvSpPr>
          <p:cNvPr id="6" name="Google Shape;404;p49">
            <a:extLst>
              <a:ext uri="{FF2B5EF4-FFF2-40B4-BE49-F238E27FC236}">
                <a16:creationId xmlns:a16="http://schemas.microsoft.com/office/drawing/2014/main" id="{E7181607-9188-7743-AC4F-5431476D713E}"/>
              </a:ext>
            </a:extLst>
          </p:cNvPr>
          <p:cNvSpPr txBox="1"/>
          <p:nvPr/>
        </p:nvSpPr>
        <p:spPr>
          <a:xfrm>
            <a:off x="8701800" y="6231924"/>
            <a:ext cx="210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 dirty="0"/>
              <a:t>User</a:t>
            </a:r>
            <a:endParaRPr sz="2400" b="1" dirty="0"/>
          </a:p>
        </p:txBody>
      </p:sp>
      <p:pic>
        <p:nvPicPr>
          <p:cNvPr id="7" name="Google Shape;406;p49">
            <a:extLst>
              <a:ext uri="{FF2B5EF4-FFF2-40B4-BE49-F238E27FC236}">
                <a16:creationId xmlns:a16="http://schemas.microsoft.com/office/drawing/2014/main" id="{A65156C4-54F9-1245-9458-5F41BA129D48}"/>
              </a:ext>
            </a:extLst>
          </p:cNvPr>
          <p:cNvPicPr preferRelativeResize="0"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05650" y="3869724"/>
            <a:ext cx="2380700" cy="23774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02;p49">
            <a:extLst>
              <a:ext uri="{FF2B5EF4-FFF2-40B4-BE49-F238E27FC236}">
                <a16:creationId xmlns:a16="http://schemas.microsoft.com/office/drawing/2014/main" id="{C2E4BC77-3BA6-564F-855B-B7ACB5F54643}"/>
              </a:ext>
            </a:extLst>
          </p:cNvPr>
          <p:cNvSpPr txBox="1"/>
          <p:nvPr/>
        </p:nvSpPr>
        <p:spPr>
          <a:xfrm>
            <a:off x="1187000" y="6231924"/>
            <a:ext cx="2502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 dirty="0"/>
              <a:t>Judge</a:t>
            </a:r>
            <a:endParaRPr sz="2400" b="1" dirty="0"/>
          </a:p>
        </p:txBody>
      </p:sp>
      <p:pic>
        <p:nvPicPr>
          <p:cNvPr id="9" name="Google Shape;405;p49">
            <a:extLst>
              <a:ext uri="{FF2B5EF4-FFF2-40B4-BE49-F238E27FC236}">
                <a16:creationId xmlns:a16="http://schemas.microsoft.com/office/drawing/2014/main" id="{1E8A539F-C1F9-AF4B-AB35-84BCD84C4129}"/>
              </a:ext>
            </a:extLst>
          </p:cNvPr>
          <p:cNvPicPr preferRelativeResize="0"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19333" y="3869724"/>
            <a:ext cx="2438133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9;p58">
            <a:extLst>
              <a:ext uri="{FF2B5EF4-FFF2-40B4-BE49-F238E27FC236}">
                <a16:creationId xmlns:a16="http://schemas.microsoft.com/office/drawing/2014/main" id="{476EC355-2836-FF4A-9205-011168A647E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7967" y="909366"/>
            <a:ext cx="2296065" cy="229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03;p49">
            <a:extLst>
              <a:ext uri="{FF2B5EF4-FFF2-40B4-BE49-F238E27FC236}">
                <a16:creationId xmlns:a16="http://schemas.microsoft.com/office/drawing/2014/main" id="{C95BD677-289B-FC42-B5F7-692FEF556D78}"/>
              </a:ext>
            </a:extLst>
          </p:cNvPr>
          <p:cNvSpPr txBox="1"/>
          <p:nvPr/>
        </p:nvSpPr>
        <p:spPr>
          <a:xfrm>
            <a:off x="4844600" y="3048000"/>
            <a:ext cx="2502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 dirty="0"/>
              <a:t>Public Ledger</a:t>
            </a:r>
            <a:endParaRPr sz="2400" b="1" dirty="0"/>
          </a:p>
        </p:txBody>
      </p:sp>
      <p:cxnSp>
        <p:nvCxnSpPr>
          <p:cNvPr id="15" name="Google Shape;476;p54">
            <a:extLst>
              <a:ext uri="{FF2B5EF4-FFF2-40B4-BE49-F238E27FC236}">
                <a16:creationId xmlns:a16="http://schemas.microsoft.com/office/drawing/2014/main" id="{B4E554B4-66AC-D24D-A8E4-66EF05822FA3}"/>
              </a:ext>
            </a:extLst>
          </p:cNvPr>
          <p:cNvCxnSpPr>
            <a:cxnSpLocks/>
          </p:cNvCxnSpPr>
          <p:nvPr/>
        </p:nvCxnSpPr>
        <p:spPr>
          <a:xfrm>
            <a:off x="4038600" y="2362200"/>
            <a:ext cx="963000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345FA3-632E-B04C-A61D-0225D659E07E}"/>
              </a:ext>
            </a:extLst>
          </p:cNvPr>
          <p:cNvSpPr/>
          <p:nvPr/>
        </p:nvSpPr>
        <p:spPr>
          <a:xfrm>
            <a:off x="7772400" y="1600200"/>
            <a:ext cx="4038600" cy="160324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No escrow secrets</a:t>
            </a:r>
          </a:p>
          <a:p>
            <a:pPr algn="ctr"/>
            <a:r>
              <a:rPr lang="en-US" sz="2400" b="1" dirty="0"/>
              <a:t>Publicly accessible</a:t>
            </a:r>
          </a:p>
          <a:p>
            <a:pPr algn="ctr"/>
            <a:r>
              <a:rPr lang="en-US" sz="2400" b="1" dirty="0"/>
              <a:t>Append only</a:t>
            </a:r>
          </a:p>
          <a:p>
            <a:pPr algn="ctr"/>
            <a:r>
              <a:rPr lang="en-US" sz="2400" b="1" dirty="0"/>
              <a:t>Authenticate postings offline</a:t>
            </a:r>
          </a:p>
        </p:txBody>
      </p:sp>
    </p:spTree>
    <p:extLst>
      <p:ext uri="{BB962C8B-B14F-4D97-AF65-F5344CB8AC3E}">
        <p14:creationId xmlns:p14="http://schemas.microsoft.com/office/powerpoint/2010/main" val="120800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  <p:bldP spid="1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CC330-A114-C84C-BFA5-DAA89E19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FCB0090-50DD-D24D-A92A-A470E33BC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" y="4495800"/>
            <a:ext cx="1905000" cy="1905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82188B8-3513-F444-90BF-5983A71B9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6800" y="4572000"/>
            <a:ext cx="1905000" cy="1905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5E1CD48-FE9A-4E47-AA98-9B465388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0800" y="1447800"/>
            <a:ext cx="1524000" cy="1524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941313-86DB-CB4D-B8C8-7D5D0C17346D}"/>
              </a:ext>
            </a:extLst>
          </p:cNvPr>
          <p:cNvCxnSpPr>
            <a:cxnSpLocks/>
          </p:cNvCxnSpPr>
          <p:nvPr/>
        </p:nvCxnSpPr>
        <p:spPr>
          <a:xfrm>
            <a:off x="3657600" y="5562600"/>
            <a:ext cx="48006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5D160C95-4387-6B40-909B-3E5E2F6E6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3550" y="4572000"/>
            <a:ext cx="1104900" cy="11049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49A7BD-2A63-C948-9CC0-12776947B846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6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ARLEAS Paradigm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8B30E0-9AC4-2840-A521-A5E97EF8D7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3850" y="1447800"/>
            <a:ext cx="1485900" cy="1485900"/>
          </a:xfrm>
          <a:prstGeom prst="rect">
            <a:avLst/>
          </a:prstGeom>
        </p:spPr>
      </p:pic>
      <p:sp>
        <p:nvSpPr>
          <p:cNvPr id="12" name="Google Shape;590;p62">
            <a:extLst>
              <a:ext uri="{FF2B5EF4-FFF2-40B4-BE49-F238E27FC236}">
                <a16:creationId xmlns:a16="http://schemas.microsoft.com/office/drawing/2014/main" id="{A434D6F0-E2FF-2349-AA6A-9F27B30E7B1E}"/>
              </a:ext>
            </a:extLst>
          </p:cNvPr>
          <p:cNvSpPr txBox="1"/>
          <p:nvPr/>
        </p:nvSpPr>
        <p:spPr>
          <a:xfrm>
            <a:off x="3975400" y="5645967"/>
            <a:ext cx="4241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dirty="0">
                <a:latin typeface="Bradley Hand" pitchFamily="2" charset="77"/>
              </a:rPr>
              <a:t>C</a:t>
            </a:r>
            <a:r>
              <a:rPr lang="en" sz="2400" baseline="-25000" dirty="0">
                <a:latin typeface="Bradley Hand" pitchFamily="2" charset="77"/>
              </a:rPr>
              <a:t>1</a:t>
            </a:r>
            <a:r>
              <a:rPr lang="en" sz="2400" dirty="0">
                <a:latin typeface="Bradley Hand" pitchFamily="2" charset="77"/>
              </a:rPr>
              <a:t> || C</a:t>
            </a:r>
            <a:r>
              <a:rPr lang="en" sz="2400" baseline="-25000" dirty="0">
                <a:latin typeface="Bradley Hand" pitchFamily="2" charset="77"/>
              </a:rPr>
              <a:t>2</a:t>
            </a:r>
            <a:r>
              <a:rPr lang="en" sz="2400" dirty="0">
                <a:latin typeface="Bradley Hand" pitchFamily="2" charset="77"/>
              </a:rPr>
              <a:t> || π</a:t>
            </a:r>
            <a:endParaRPr sz="2400" dirty="0">
              <a:latin typeface="Bradley Hand" pitchFamily="2" charset="77"/>
            </a:endParaRPr>
          </a:p>
        </p:txBody>
      </p:sp>
      <p:pic>
        <p:nvPicPr>
          <p:cNvPr id="14" name="Google Shape;620;p64">
            <a:extLst>
              <a:ext uri="{FF2B5EF4-FFF2-40B4-BE49-F238E27FC236}">
                <a16:creationId xmlns:a16="http://schemas.microsoft.com/office/drawing/2014/main" id="{99F939C7-1A3D-0E49-AC26-ED0E631A93A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10200" y="152400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30;p65">
            <a:extLst>
              <a:ext uri="{FF2B5EF4-FFF2-40B4-BE49-F238E27FC236}">
                <a16:creationId xmlns:a16="http://schemas.microsoft.com/office/drawing/2014/main" id="{D21964B6-1D72-F24D-A248-D197E7F8ACFD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22582" y="1062365"/>
            <a:ext cx="1833235" cy="183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8253F9C-BA08-024A-B7AC-D12F81B661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420350" y="1524000"/>
            <a:ext cx="1409700" cy="14097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FE3EE0-FAAB-424E-8B16-E62E230A3960}"/>
              </a:ext>
            </a:extLst>
          </p:cNvPr>
          <p:cNvCxnSpPr>
            <a:cxnSpLocks/>
          </p:cNvCxnSpPr>
          <p:nvPr/>
        </p:nvCxnSpPr>
        <p:spPr>
          <a:xfrm>
            <a:off x="1524000" y="2209800"/>
            <a:ext cx="1295400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4D311E-F97E-6742-80B6-9170F1885430}"/>
              </a:ext>
            </a:extLst>
          </p:cNvPr>
          <p:cNvCxnSpPr>
            <a:cxnSpLocks/>
          </p:cNvCxnSpPr>
          <p:nvPr/>
        </p:nvCxnSpPr>
        <p:spPr>
          <a:xfrm>
            <a:off x="3962400" y="2209800"/>
            <a:ext cx="12954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FE7B3-7842-0147-94B8-D3BB5296D384}"/>
              </a:ext>
            </a:extLst>
          </p:cNvPr>
          <p:cNvCxnSpPr>
            <a:cxnSpLocks/>
          </p:cNvCxnSpPr>
          <p:nvPr/>
        </p:nvCxnSpPr>
        <p:spPr>
          <a:xfrm>
            <a:off x="6934200" y="2209800"/>
            <a:ext cx="9144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832E44-52F5-AC4F-8652-90AB538D1C3A}"/>
              </a:ext>
            </a:extLst>
          </p:cNvPr>
          <p:cNvCxnSpPr>
            <a:cxnSpLocks/>
          </p:cNvCxnSpPr>
          <p:nvPr/>
        </p:nvCxnSpPr>
        <p:spPr>
          <a:xfrm>
            <a:off x="9829800" y="2197100"/>
            <a:ext cx="6858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oogle Shape;596;p63">
            <a:extLst>
              <a:ext uri="{FF2B5EF4-FFF2-40B4-BE49-F238E27FC236}">
                <a16:creationId xmlns:a16="http://schemas.microsoft.com/office/drawing/2014/main" id="{9CA01E06-DAD2-4248-BBA7-56CA3018AA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828800" y="2590800"/>
            <a:ext cx="749565" cy="74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38;p65">
            <a:extLst>
              <a:ext uri="{FF2B5EF4-FFF2-40B4-BE49-F238E27FC236}">
                <a16:creationId xmlns:a16="http://schemas.microsoft.com/office/drawing/2014/main" id="{694B97EC-5BB0-3746-8CF4-4BA072FE41E5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915000" y="2495400"/>
            <a:ext cx="800400" cy="800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7E2083-15C4-8D40-8F08-5C0E5BB7844E}"/>
              </a:ext>
            </a:extLst>
          </p:cNvPr>
          <p:cNvCxnSpPr>
            <a:cxnSpLocks/>
          </p:cNvCxnSpPr>
          <p:nvPr/>
        </p:nvCxnSpPr>
        <p:spPr>
          <a:xfrm flipH="1">
            <a:off x="6781800" y="2590800"/>
            <a:ext cx="4038600" cy="220980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A1F70326-472B-1A4A-9CD0-02373E29D9B0}"/>
              </a:ext>
            </a:extLst>
          </p:cNvPr>
          <p:cNvSpPr/>
          <p:nvPr/>
        </p:nvSpPr>
        <p:spPr>
          <a:xfrm>
            <a:off x="8877300" y="1638300"/>
            <a:ext cx="685800" cy="685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04B8A7D-5B0B-3541-A88B-F1F07A2BDDB3}"/>
              </a:ext>
            </a:extLst>
          </p:cNvPr>
          <p:cNvCxnSpPr>
            <a:cxnSpLocks/>
          </p:cNvCxnSpPr>
          <p:nvPr/>
        </p:nvCxnSpPr>
        <p:spPr>
          <a:xfrm flipH="1">
            <a:off x="6553200" y="914400"/>
            <a:ext cx="1905000" cy="89520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7306DF9-EC21-674F-AE12-30A8047E3D21}"/>
              </a:ext>
            </a:extLst>
          </p:cNvPr>
          <p:cNvSpPr txBox="1"/>
          <p:nvPr/>
        </p:nvSpPr>
        <p:spPr>
          <a:xfrm>
            <a:off x="7772400" y="533400"/>
            <a:ext cx="266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Generic System Parameter</a:t>
            </a:r>
          </a:p>
        </p:txBody>
      </p:sp>
    </p:spTree>
    <p:extLst>
      <p:ext uri="{BB962C8B-B14F-4D97-AF65-F5344CB8AC3E}">
        <p14:creationId xmlns:p14="http://schemas.microsoft.com/office/powerpoint/2010/main" val="4256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092 L 0.20677 0.00092 " pathEditMode="relative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1 0.00254 C 0.23529 -0.04815 0.26706 -0.09861 0.3026 -0.10023 C 0.33828 -0.10209 0.3776 -0.05486 0.41693 -0.00787 " pathEditMode="relative" ptsTypes="A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0.15625 -0.1333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666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4" grpId="0" animBg="1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B2E480-DBAF-5F42-839C-96CB8968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7" name="Google Shape;762;p74">
            <a:extLst>
              <a:ext uri="{FF2B5EF4-FFF2-40B4-BE49-F238E27FC236}">
                <a16:creationId xmlns:a16="http://schemas.microsoft.com/office/drawing/2014/main" id="{9CAC9CA8-7FE6-A44C-8A4D-412E27DEA24D}"/>
              </a:ext>
            </a:extLst>
          </p:cNvPr>
          <p:cNvSpPr txBox="1"/>
          <p:nvPr/>
        </p:nvSpPr>
        <p:spPr>
          <a:xfrm>
            <a:off x="712000" y="3557016"/>
            <a:ext cx="52816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667" b="1" dirty="0"/>
              <a:t>Prospective ARLEAS</a:t>
            </a:r>
            <a:endParaRPr sz="2667" b="1" dirty="0"/>
          </a:p>
          <a:p>
            <a:pPr algn="ctr"/>
            <a:r>
              <a:rPr lang="en" sz="1067" dirty="0">
                <a:solidFill>
                  <a:schemeClr val="dk1"/>
                </a:solidFill>
              </a:rPr>
              <a:t>(purple)</a:t>
            </a:r>
            <a:endParaRPr sz="2667" b="1" dirty="0"/>
          </a:p>
        </p:txBody>
      </p:sp>
      <p:sp>
        <p:nvSpPr>
          <p:cNvPr id="18" name="Google Shape;763;p74">
            <a:extLst>
              <a:ext uri="{FF2B5EF4-FFF2-40B4-BE49-F238E27FC236}">
                <a16:creationId xmlns:a16="http://schemas.microsoft.com/office/drawing/2014/main" id="{908926A5-EC97-BA46-B050-AF151A1B7727}"/>
              </a:ext>
            </a:extLst>
          </p:cNvPr>
          <p:cNvSpPr txBox="1"/>
          <p:nvPr/>
        </p:nvSpPr>
        <p:spPr>
          <a:xfrm>
            <a:off x="6652400" y="3557016"/>
            <a:ext cx="43736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667" b="1" dirty="0"/>
              <a:t>Retrospective ARLEAS</a:t>
            </a:r>
            <a:endParaRPr sz="2667" b="1" dirty="0"/>
          </a:p>
          <a:p>
            <a:pPr algn="ctr"/>
            <a:r>
              <a:rPr lang="en" sz="1067" dirty="0"/>
              <a:t>(orange)</a:t>
            </a:r>
            <a:endParaRPr sz="1067" dirty="0"/>
          </a:p>
        </p:txBody>
      </p:sp>
      <p:cxnSp>
        <p:nvCxnSpPr>
          <p:cNvPr id="19" name="Google Shape;764;p74">
            <a:extLst>
              <a:ext uri="{FF2B5EF4-FFF2-40B4-BE49-F238E27FC236}">
                <a16:creationId xmlns:a16="http://schemas.microsoft.com/office/drawing/2014/main" id="{9FB6D17F-5D2E-4840-8C28-D79874DADE68}"/>
              </a:ext>
            </a:extLst>
          </p:cNvPr>
          <p:cNvCxnSpPr/>
          <p:nvPr/>
        </p:nvCxnSpPr>
        <p:spPr>
          <a:xfrm rot="10800000" flipH="1">
            <a:off x="776233" y="4800600"/>
            <a:ext cx="10513200" cy="1440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0" name="Google Shape;765;p74">
            <a:extLst>
              <a:ext uri="{FF2B5EF4-FFF2-40B4-BE49-F238E27FC236}">
                <a16:creationId xmlns:a16="http://schemas.microsoft.com/office/drawing/2014/main" id="{51E799E9-7AF2-164A-AF97-50B55EBDFDA6}"/>
              </a:ext>
            </a:extLst>
          </p:cNvPr>
          <p:cNvCxnSpPr/>
          <p:nvPr/>
        </p:nvCxnSpPr>
        <p:spPr>
          <a:xfrm>
            <a:off x="6082666" y="4392300"/>
            <a:ext cx="14400" cy="72560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766;p74">
            <a:extLst>
              <a:ext uri="{FF2B5EF4-FFF2-40B4-BE49-F238E27FC236}">
                <a16:creationId xmlns:a16="http://schemas.microsoft.com/office/drawing/2014/main" id="{97920525-D156-CD4C-AB2C-EB1DC6183220}"/>
              </a:ext>
            </a:extLst>
          </p:cNvPr>
          <p:cNvSpPr txBox="1"/>
          <p:nvPr/>
        </p:nvSpPr>
        <p:spPr>
          <a:xfrm>
            <a:off x="4382000" y="5181476"/>
            <a:ext cx="3428000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667" b="1" dirty="0"/>
              <a:t>Moment of Warrant Activation</a:t>
            </a:r>
            <a:endParaRPr sz="2667" b="1" dirty="0"/>
          </a:p>
        </p:txBody>
      </p:sp>
      <p:cxnSp>
        <p:nvCxnSpPr>
          <p:cNvPr id="22" name="Google Shape;767;p74">
            <a:extLst>
              <a:ext uri="{FF2B5EF4-FFF2-40B4-BE49-F238E27FC236}">
                <a16:creationId xmlns:a16="http://schemas.microsoft.com/office/drawing/2014/main" id="{9C37CA59-14C3-0E4C-AAD9-1779AE09D89E}"/>
              </a:ext>
            </a:extLst>
          </p:cNvPr>
          <p:cNvCxnSpPr/>
          <p:nvPr/>
        </p:nvCxnSpPr>
        <p:spPr>
          <a:xfrm rot="10800000" flipH="1">
            <a:off x="6082666" y="4613100"/>
            <a:ext cx="5150000" cy="144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768;p74">
            <a:extLst>
              <a:ext uri="{FF2B5EF4-FFF2-40B4-BE49-F238E27FC236}">
                <a16:creationId xmlns:a16="http://schemas.microsoft.com/office/drawing/2014/main" id="{DFE45292-0DE0-A441-A536-9F74EA567557}"/>
              </a:ext>
            </a:extLst>
          </p:cNvPr>
          <p:cNvCxnSpPr/>
          <p:nvPr/>
        </p:nvCxnSpPr>
        <p:spPr>
          <a:xfrm>
            <a:off x="762000" y="4344366"/>
            <a:ext cx="10456400" cy="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4" name="Google Shape;769;p74">
            <a:extLst>
              <a:ext uri="{FF2B5EF4-FFF2-40B4-BE49-F238E27FC236}">
                <a16:creationId xmlns:a16="http://schemas.microsoft.com/office/drawing/2014/main" id="{42960DB9-3DD5-A54C-991E-D4D1BC081264}"/>
              </a:ext>
            </a:extLst>
          </p:cNvPr>
          <p:cNvSpPr txBox="1"/>
          <p:nvPr/>
        </p:nvSpPr>
        <p:spPr>
          <a:xfrm rot="18900000">
            <a:off x="220102" y="743436"/>
            <a:ext cx="41317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Based on </a:t>
            </a: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Real-World</a:t>
            </a: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 Cryptography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25" name="Google Shape;707;p69">
            <a:extLst>
              <a:ext uri="{FF2B5EF4-FFF2-40B4-BE49-F238E27FC236}">
                <a16:creationId xmlns:a16="http://schemas.microsoft.com/office/drawing/2014/main" id="{09768492-1F1B-DE45-BCD7-7922F0584A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0300" y="1411224"/>
            <a:ext cx="1905000" cy="190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708;p69">
            <a:extLst>
              <a:ext uri="{FF2B5EF4-FFF2-40B4-BE49-F238E27FC236}">
                <a16:creationId xmlns:a16="http://schemas.microsoft.com/office/drawing/2014/main" id="{C24D14E8-3F46-D040-9D11-F87DF65FF7D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6700" y="1411224"/>
            <a:ext cx="1905000" cy="190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5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9;p60">
            <a:extLst>
              <a:ext uri="{FF2B5EF4-FFF2-40B4-BE49-F238E27FC236}">
                <a16:creationId xmlns:a16="http://schemas.microsoft.com/office/drawing/2014/main" id="{47364267-5724-3F40-91DA-C0A28605ACE2}"/>
              </a:ext>
            </a:extLst>
          </p:cNvPr>
          <p:cNvSpPr txBox="1"/>
          <p:nvPr/>
        </p:nvSpPr>
        <p:spPr>
          <a:xfrm>
            <a:off x="6324600" y="3546177"/>
            <a:ext cx="56388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b="1" dirty="0"/>
              <a:t>	First round of NI-MPC for</a:t>
            </a:r>
          </a:p>
          <a:p>
            <a:r>
              <a:rPr lang="en-US" sz="2400" b="1" dirty="0"/>
              <a:t> 	  </a:t>
            </a:r>
            <a:r>
              <a:rPr lang="en-US" dirty="0"/>
              <a:t>“</a:t>
            </a:r>
            <a:r>
              <a:rPr lang="en" dirty="0"/>
              <a:t>Reveal message if it is covered by warrant”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CC330-A114-C84C-BFA5-DAA89E19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FCB0090-50DD-D24D-A92A-A470E33BC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" y="4648200"/>
            <a:ext cx="1905000" cy="1905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82188B8-3513-F444-90BF-5983A71B9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6800" y="4724400"/>
            <a:ext cx="1905000" cy="1905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5E1CD48-FE9A-4E47-AA98-9B465388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5383" y="1447800"/>
            <a:ext cx="1524000" cy="1524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941313-86DB-CB4D-B8C8-7D5D0C17346D}"/>
              </a:ext>
            </a:extLst>
          </p:cNvPr>
          <p:cNvCxnSpPr>
            <a:cxnSpLocks/>
          </p:cNvCxnSpPr>
          <p:nvPr/>
        </p:nvCxnSpPr>
        <p:spPr>
          <a:xfrm>
            <a:off x="3657600" y="5715000"/>
            <a:ext cx="48006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5D160C95-4387-6B40-909B-3E5E2F6E6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3550" y="4724400"/>
            <a:ext cx="1104900" cy="11049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49A7BD-2A63-C948-9CC0-12776947B846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Prospective ARLEAS Sketch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8B30E0-9AC4-2840-A521-A5E97EF8D7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8433" y="1447800"/>
            <a:ext cx="1485900" cy="1485900"/>
          </a:xfrm>
          <a:prstGeom prst="rect">
            <a:avLst/>
          </a:prstGeom>
        </p:spPr>
      </p:pic>
      <p:pic>
        <p:nvPicPr>
          <p:cNvPr id="14" name="Google Shape;620;p64">
            <a:extLst>
              <a:ext uri="{FF2B5EF4-FFF2-40B4-BE49-F238E27FC236}">
                <a16:creationId xmlns:a16="http://schemas.microsoft.com/office/drawing/2014/main" id="{99F939C7-1A3D-0E49-AC26-ED0E631A93A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74783" y="152400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30;p65">
            <a:extLst>
              <a:ext uri="{FF2B5EF4-FFF2-40B4-BE49-F238E27FC236}">
                <a16:creationId xmlns:a16="http://schemas.microsoft.com/office/drawing/2014/main" id="{D21964B6-1D72-F24D-A248-D197E7F8ACFD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87165" y="1062365"/>
            <a:ext cx="1833235" cy="183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8253F9C-BA08-024A-B7AC-D12F81B661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00800" y="3619500"/>
            <a:ext cx="876300" cy="8763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FE3EE0-FAAB-424E-8B16-E62E230A3960}"/>
              </a:ext>
            </a:extLst>
          </p:cNvPr>
          <p:cNvCxnSpPr>
            <a:cxnSpLocks/>
          </p:cNvCxnSpPr>
          <p:nvPr/>
        </p:nvCxnSpPr>
        <p:spPr>
          <a:xfrm>
            <a:off x="2588583" y="2209800"/>
            <a:ext cx="1295400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4D311E-F97E-6742-80B6-9170F1885430}"/>
              </a:ext>
            </a:extLst>
          </p:cNvPr>
          <p:cNvCxnSpPr>
            <a:cxnSpLocks/>
          </p:cNvCxnSpPr>
          <p:nvPr/>
        </p:nvCxnSpPr>
        <p:spPr>
          <a:xfrm>
            <a:off x="5026983" y="2209800"/>
            <a:ext cx="12954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FE7B3-7842-0147-94B8-D3BB5296D384}"/>
              </a:ext>
            </a:extLst>
          </p:cNvPr>
          <p:cNvCxnSpPr>
            <a:cxnSpLocks/>
          </p:cNvCxnSpPr>
          <p:nvPr/>
        </p:nvCxnSpPr>
        <p:spPr>
          <a:xfrm>
            <a:off x="7998783" y="2209800"/>
            <a:ext cx="9144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oogle Shape;596;p63">
            <a:extLst>
              <a:ext uri="{FF2B5EF4-FFF2-40B4-BE49-F238E27FC236}">
                <a16:creationId xmlns:a16="http://schemas.microsoft.com/office/drawing/2014/main" id="{9CA01E06-DAD2-4248-BBA7-56CA3018AAB1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893383" y="2590800"/>
            <a:ext cx="749565" cy="74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38;p65">
            <a:extLst>
              <a:ext uri="{FF2B5EF4-FFF2-40B4-BE49-F238E27FC236}">
                <a16:creationId xmlns:a16="http://schemas.microsoft.com/office/drawing/2014/main" id="{694B97EC-5BB0-3746-8CF4-4BA072FE41E5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979583" y="2495400"/>
            <a:ext cx="800400" cy="8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569;p60">
            <a:extLst>
              <a:ext uri="{FF2B5EF4-FFF2-40B4-BE49-F238E27FC236}">
                <a16:creationId xmlns:a16="http://schemas.microsoft.com/office/drawing/2014/main" id="{CA83D98A-A4C5-9949-AC89-F1DBB66BCF1D}"/>
              </a:ext>
            </a:extLst>
          </p:cNvPr>
          <p:cNvSpPr txBox="1"/>
          <p:nvPr/>
        </p:nvSpPr>
        <p:spPr>
          <a:xfrm>
            <a:off x="990600" y="3546177"/>
            <a:ext cx="48768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b="1" dirty="0"/>
              <a:t>	Transparency Information</a:t>
            </a:r>
          </a:p>
          <a:p>
            <a:r>
              <a:rPr lang="en-US" sz="2400" b="1" dirty="0"/>
              <a:t> 	Proof of Correctness</a:t>
            </a:r>
          </a:p>
        </p:txBody>
      </p:sp>
      <p:pic>
        <p:nvPicPr>
          <p:cNvPr id="26" name="Google Shape;638;p65">
            <a:extLst>
              <a:ext uri="{FF2B5EF4-FFF2-40B4-BE49-F238E27FC236}">
                <a16:creationId xmlns:a16="http://schemas.microsoft.com/office/drawing/2014/main" id="{8176782E-3DD1-D34B-B4A8-5487F67FA26E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66800" y="3638400"/>
            <a:ext cx="800400" cy="8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2E1C5157-4002-654A-92D9-26650784FC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84483" y="2438400"/>
            <a:ext cx="838200" cy="838200"/>
          </a:xfrm>
          <a:prstGeom prst="rect">
            <a:avLst/>
          </a:prstGeom>
        </p:spPr>
      </p:pic>
      <p:sp>
        <p:nvSpPr>
          <p:cNvPr id="33" name="Google Shape;569;p60">
            <a:extLst>
              <a:ext uri="{FF2B5EF4-FFF2-40B4-BE49-F238E27FC236}">
                <a16:creationId xmlns:a16="http://schemas.microsoft.com/office/drawing/2014/main" id="{6F605E2F-8513-A54C-9721-3BDA74F71389}"/>
              </a:ext>
            </a:extLst>
          </p:cNvPr>
          <p:cNvSpPr txBox="1"/>
          <p:nvPr/>
        </p:nvSpPr>
        <p:spPr>
          <a:xfrm>
            <a:off x="3657600" y="5786069"/>
            <a:ext cx="48768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latin typeface="Bradley Hand" pitchFamily="2" charset="77"/>
              </a:rPr>
              <a:t>C</a:t>
            </a:r>
            <a:r>
              <a:rPr lang="en" sz="2400" baseline="-25000" dirty="0">
                <a:latin typeface="Bradley Hand" pitchFamily="2" charset="77"/>
              </a:rPr>
              <a:t>1 </a:t>
            </a:r>
            <a:r>
              <a:rPr lang="en-US" sz="2400" b="1" dirty="0"/>
              <a:t>	“Normal”  E2E Ciphertext</a:t>
            </a:r>
          </a:p>
          <a:p>
            <a:r>
              <a:rPr lang="en" sz="2400" dirty="0">
                <a:latin typeface="Bradley Hand" pitchFamily="2" charset="77"/>
              </a:rPr>
              <a:t>C</a:t>
            </a:r>
            <a:r>
              <a:rPr lang="en" sz="2400" baseline="-25000" dirty="0">
                <a:latin typeface="Bradley Hand" pitchFamily="2" charset="77"/>
              </a:rPr>
              <a:t>2 </a:t>
            </a:r>
            <a:r>
              <a:rPr lang="en-US" sz="2400" b="1" dirty="0"/>
              <a:t>	Second Round of NI-MPC</a:t>
            </a:r>
          </a:p>
        </p:txBody>
      </p:sp>
    </p:spTree>
    <p:extLst>
      <p:ext uri="{BB962C8B-B14F-4D97-AF65-F5344CB8AC3E}">
        <p14:creationId xmlns:p14="http://schemas.microsoft.com/office/powerpoint/2010/main" val="47930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092 L 0.20677 0.0009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51 0.00254 C 0.23529 -0.04815 0.26706 -0.09861 0.3026 -0.10023 C 0.33828 -0.10209 0.3776 -0.05486 0.41693 -0.0078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5625 -0.1333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666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555 L 0.1 -0.1277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666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5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5552E0-1FF8-4444-A5DA-B6236B314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2436632"/>
            <a:ext cx="9198143" cy="2437926"/>
          </a:xfrm>
        </p:spPr>
        <p:txBody>
          <a:bodyPr>
            <a:normAutofit/>
          </a:bodyPr>
          <a:lstStyle/>
          <a:p>
            <a:r>
              <a:rPr lang="en-US" sz="4400" i="1" dirty="0"/>
              <a:t>In Theory there is no difference between Theory and Practice, while in Practice, there is</a:t>
            </a:r>
          </a:p>
          <a:p>
            <a:pPr algn="r"/>
            <a:r>
              <a:rPr lang="en-US" sz="2000" i="1" dirty="0"/>
              <a:t>- Unclear Origins (Active Internet Argument)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C5F56-D262-CE4E-9216-12A22F075412}"/>
              </a:ext>
            </a:extLst>
          </p:cNvPr>
          <p:cNvSpPr txBox="1"/>
          <p:nvPr/>
        </p:nvSpPr>
        <p:spPr>
          <a:xfrm rot="16200000">
            <a:off x="-523715" y="4072849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7" name="Covering Old Section Title">
            <a:extLst>
              <a:ext uri="{FF2B5EF4-FFF2-40B4-BE49-F238E27FC236}">
                <a16:creationId xmlns:a16="http://schemas.microsoft.com/office/drawing/2014/main" id="{E822544A-C9CE-3743-AEC1-A650F4263E1F}"/>
              </a:ext>
            </a:extLst>
          </p:cNvPr>
          <p:cNvSpPr/>
          <p:nvPr/>
        </p:nvSpPr>
        <p:spPr>
          <a:xfrm>
            <a:off x="45339" y="2590800"/>
            <a:ext cx="214122" cy="23317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41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CC330-A114-C84C-BFA5-DAA89E19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2188B8-3513-F444-90BF-5983A71B9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536" y="4483717"/>
            <a:ext cx="1905000" cy="1905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49A7BD-2A63-C948-9CC0-12776947B846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(Efficient) Identity-Based Prospective ARLEAS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D3F53930-F515-5F49-AB42-9AA601044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0035" y="4118516"/>
            <a:ext cx="838200" cy="8382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F58171C-F0EA-8B4A-A63D-492CC111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0477" y="4483717"/>
            <a:ext cx="1905000" cy="1905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F3089BE0-0438-6242-B8A7-E3BA3D463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5976" y="4118516"/>
            <a:ext cx="838200" cy="8382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227464F-DF87-D74F-84CD-7FA555A16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8360" y="4483717"/>
            <a:ext cx="1905000" cy="19050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192BB9D7-F06D-0F4C-BD16-63A3A60E9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3859" y="4118516"/>
            <a:ext cx="838200" cy="8382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133DFFB-5FFD-3448-9443-48AA696AB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7394" y="4483717"/>
            <a:ext cx="1905000" cy="1905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A7E2DD6A-8603-BF41-B1B5-6DE426662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2893" y="4118516"/>
            <a:ext cx="838200" cy="8382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81109A-D186-474F-A2D6-D4FECEFFD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95277" y="4483717"/>
            <a:ext cx="1905000" cy="1905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0012AACB-E0B7-4B40-A395-2F471C54D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50776" y="4118516"/>
            <a:ext cx="838200" cy="8382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9EF20A69-1BAA-8445-AFC4-14465A876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1218" y="4483717"/>
            <a:ext cx="1905000" cy="1905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53D5A0EF-8BCF-E34A-AD53-3D465A61A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6717" y="4118516"/>
            <a:ext cx="838200" cy="8382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E082CDB2-AFCF-4840-8D0E-C606776BF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9101" y="4483717"/>
            <a:ext cx="1905000" cy="19050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E4237307-4208-F342-8512-9496A6E10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4600" y="4118516"/>
            <a:ext cx="838200" cy="8382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7145B79-7C71-8A48-B3B5-3DC9DF021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8135" y="4483717"/>
            <a:ext cx="1905000" cy="19050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CEF8141C-8E4B-4B48-971E-D6093A9A0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3634" y="4118516"/>
            <a:ext cx="838200" cy="8382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60CC69C-3CC2-AB4D-93E3-3C6877D4E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152" y="1182031"/>
            <a:ext cx="838200" cy="8382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FB2EB45-AA28-8B47-9773-0AC0FDE8FB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191" y="1813934"/>
            <a:ext cx="838200" cy="838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47DF5-C5B4-1443-8616-A7C7515866D2}"/>
              </a:ext>
            </a:extLst>
          </p:cNvPr>
          <p:cNvSpPr txBox="1"/>
          <p:nvPr/>
        </p:nvSpPr>
        <p:spPr>
          <a:xfrm>
            <a:off x="1460810" y="1371600"/>
            <a:ext cx="107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Lossy Key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6FC9B7-9BB9-BF42-A51E-CE1FC33066E4}"/>
              </a:ext>
            </a:extLst>
          </p:cNvPr>
          <p:cNvSpPr txBox="1"/>
          <p:nvPr/>
        </p:nvSpPr>
        <p:spPr>
          <a:xfrm>
            <a:off x="1490546" y="1992351"/>
            <a:ext cx="136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Injective Key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D68BB7D6-7F65-D640-847C-B51697A6A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30553" y="1280532"/>
            <a:ext cx="1524000" cy="1524000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C57B4D8-FC45-AB48-87EC-F4BD395DA336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1609135" y="2943922"/>
            <a:ext cx="1680475" cy="1174594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22DB7E6-CF5F-1E48-94BF-D0BFF41DF4FB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3055076" y="2932771"/>
            <a:ext cx="435256" cy="118574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15073F6-6BF0-5B47-B184-F5DEE1482384}"/>
              </a:ext>
            </a:extLst>
          </p:cNvPr>
          <p:cNvCxnSpPr>
            <a:cxnSpLocks/>
          </p:cNvCxnSpPr>
          <p:nvPr/>
        </p:nvCxnSpPr>
        <p:spPr>
          <a:xfrm>
            <a:off x="3780263" y="2999678"/>
            <a:ext cx="446049" cy="111512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14D1981-92ED-4444-A7EF-BC0C559320C2}"/>
              </a:ext>
            </a:extLst>
          </p:cNvPr>
          <p:cNvCxnSpPr>
            <a:cxnSpLocks/>
          </p:cNvCxnSpPr>
          <p:nvPr/>
        </p:nvCxnSpPr>
        <p:spPr>
          <a:xfrm>
            <a:off x="3980985" y="2977376"/>
            <a:ext cx="1505415" cy="1226634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2A06C90-2928-2A4E-B821-F1FBBA95B58F}"/>
              </a:ext>
            </a:extLst>
          </p:cNvPr>
          <p:cNvCxnSpPr>
            <a:cxnSpLocks/>
          </p:cNvCxnSpPr>
          <p:nvPr/>
        </p:nvCxnSpPr>
        <p:spPr>
          <a:xfrm>
            <a:off x="4159405" y="2921620"/>
            <a:ext cx="2620536" cy="1260087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5D1C14E-88E7-E84B-A4F1-92C162A32737}"/>
              </a:ext>
            </a:extLst>
          </p:cNvPr>
          <p:cNvCxnSpPr>
            <a:cxnSpLocks/>
          </p:cNvCxnSpPr>
          <p:nvPr/>
        </p:nvCxnSpPr>
        <p:spPr>
          <a:xfrm>
            <a:off x="4404732" y="2877015"/>
            <a:ext cx="3824868" cy="138275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6DA71DE-CF90-4F45-A708-6149EF600679}"/>
              </a:ext>
            </a:extLst>
          </p:cNvPr>
          <p:cNvCxnSpPr>
            <a:cxnSpLocks/>
          </p:cNvCxnSpPr>
          <p:nvPr/>
        </p:nvCxnSpPr>
        <p:spPr>
          <a:xfrm>
            <a:off x="4538546" y="2843561"/>
            <a:ext cx="5151864" cy="134929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70BFFB9-CEFD-EF4D-BD6B-DD558C2256CD}"/>
              </a:ext>
            </a:extLst>
          </p:cNvPr>
          <p:cNvCxnSpPr>
            <a:cxnSpLocks/>
          </p:cNvCxnSpPr>
          <p:nvPr/>
        </p:nvCxnSpPr>
        <p:spPr>
          <a:xfrm>
            <a:off x="4672361" y="2653990"/>
            <a:ext cx="6389649" cy="1538869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oogle Shape;630;p65">
            <a:extLst>
              <a:ext uri="{FF2B5EF4-FFF2-40B4-BE49-F238E27FC236}">
                <a16:creationId xmlns:a16="http://schemas.microsoft.com/office/drawing/2014/main" id="{456BDACD-84DD-7B41-8046-956DA2CAD079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34658" y="136815"/>
            <a:ext cx="2238396" cy="223839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569;p60">
            <a:extLst>
              <a:ext uri="{FF2B5EF4-FFF2-40B4-BE49-F238E27FC236}">
                <a16:creationId xmlns:a16="http://schemas.microsoft.com/office/drawing/2014/main" id="{F7F498E3-B44B-9C44-9F2E-9D594D7D1C23}"/>
              </a:ext>
            </a:extLst>
          </p:cNvPr>
          <p:cNvSpPr txBox="1"/>
          <p:nvPr/>
        </p:nvSpPr>
        <p:spPr>
          <a:xfrm>
            <a:off x="4267200" y="3044372"/>
            <a:ext cx="56388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b="1" dirty="0"/>
              <a:t>	Proof of correct key generation </a:t>
            </a:r>
          </a:p>
          <a:p>
            <a:r>
              <a:rPr lang="en-US" sz="2400" b="1" dirty="0"/>
              <a:t>	with respect to signed warrants</a:t>
            </a:r>
          </a:p>
        </p:txBody>
      </p:sp>
      <p:pic>
        <p:nvPicPr>
          <p:cNvPr id="88" name="Google Shape;638;p65">
            <a:extLst>
              <a:ext uri="{FF2B5EF4-FFF2-40B4-BE49-F238E27FC236}">
                <a16:creationId xmlns:a16="http://schemas.microsoft.com/office/drawing/2014/main" id="{37F0B9D5-1737-7544-B013-EE255C4E98AE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44285" y="3131019"/>
            <a:ext cx="800400" cy="8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569;p60">
            <a:extLst>
              <a:ext uri="{FF2B5EF4-FFF2-40B4-BE49-F238E27FC236}">
                <a16:creationId xmlns:a16="http://schemas.microsoft.com/office/drawing/2014/main" id="{8D6CE020-26D1-7645-9B26-370BFC32F352}"/>
              </a:ext>
            </a:extLst>
          </p:cNvPr>
          <p:cNvSpPr txBox="1"/>
          <p:nvPr/>
        </p:nvSpPr>
        <p:spPr>
          <a:xfrm>
            <a:off x="4241181" y="1936684"/>
            <a:ext cx="56388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b="1" dirty="0"/>
              <a:t>		Public keys for all users</a:t>
            </a:r>
          </a:p>
          <a:p>
            <a:r>
              <a:rPr lang="en-US" sz="2400" b="1" dirty="0"/>
              <a:t>		</a:t>
            </a:r>
            <a:r>
              <a:rPr lang="en-US" dirty="0"/>
              <a:t>(or more efficient parameters)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481FF39-EF14-BA49-B190-233D59B35CB0}"/>
              </a:ext>
            </a:extLst>
          </p:cNvPr>
          <p:cNvGrpSpPr/>
          <p:nvPr/>
        </p:nvGrpSpPr>
        <p:grpSpPr>
          <a:xfrm>
            <a:off x="4442475" y="1981199"/>
            <a:ext cx="1715430" cy="919975"/>
            <a:chOff x="7096464" y="910682"/>
            <a:chExt cx="1715430" cy="919975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DFBA9EAF-4641-1546-AE1F-AD83E35CE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96464" y="992457"/>
              <a:ext cx="838200" cy="838200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04A607D5-A6F5-CE4F-832E-E2E94C1D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96825" y="970155"/>
              <a:ext cx="838200" cy="838200"/>
            </a:xfrm>
            <a:prstGeom prst="rect">
              <a:avLst/>
            </a:prstGeom>
          </p:spPr>
        </p:pic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8BD276A9-402B-0A43-A412-FDF9DB77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26924" y="977589"/>
              <a:ext cx="838200" cy="838200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0647ED57-BFE2-CB46-9E4E-F199208A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71889" y="966438"/>
              <a:ext cx="838200" cy="838200"/>
            </a:xfrm>
            <a:prstGeom prst="rect">
              <a:avLst/>
            </a:prstGeom>
          </p:spPr>
        </p:pic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E2CFD389-0B31-4B40-A326-6F3CA1945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94552" y="947853"/>
              <a:ext cx="838200" cy="838200"/>
            </a:xfrm>
            <a:prstGeom prst="rect">
              <a:avLst/>
            </a:prstGeom>
          </p:spPr>
        </p:pic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2FB7E0D9-09FE-C24E-8F16-F6C5D8E89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39519" y="955287"/>
              <a:ext cx="838200" cy="838200"/>
            </a:xfrm>
            <a:prstGeom prst="rect">
              <a:avLst/>
            </a:prstGeom>
          </p:spPr>
        </p:pic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20923DFB-7E5C-F94C-9F63-1A73BB532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84484" y="910682"/>
              <a:ext cx="838200" cy="838200"/>
            </a:xfrm>
            <a:prstGeom prst="rect">
              <a:avLst/>
            </a:prstGeom>
          </p:spPr>
        </p:pic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79D084A4-ACEC-134F-AB5F-FFFA2EBC8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73694" y="921833"/>
              <a:ext cx="838200" cy="838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0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/>
      <p:bldP spid="89" grpId="0" animBg="1"/>
      <p:bldP spid="1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CC330-A114-C84C-BFA5-DAA89E19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49A7BD-2A63-C948-9CC0-12776947B846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(Efficient) Identity-Based Prospective ARLEAS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A7E2DD6A-8603-BF41-B1B5-6DE426662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0776" y="3215267"/>
            <a:ext cx="838200" cy="8382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81109A-D186-474F-A2D6-D4FECEFFD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560" y="5057078"/>
            <a:ext cx="1905000" cy="1905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0012AACB-E0B7-4B40-A395-2F471C54D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82025" y="5211335"/>
            <a:ext cx="838200" cy="8382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60CC69C-3CC2-AB4D-93E3-3C6877D4E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152" y="1182031"/>
            <a:ext cx="838200" cy="8382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FB2EB45-AA28-8B47-9773-0AC0FDE8FB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191" y="1813934"/>
            <a:ext cx="838200" cy="838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47DF5-C5B4-1443-8616-A7C7515866D2}"/>
              </a:ext>
            </a:extLst>
          </p:cNvPr>
          <p:cNvSpPr txBox="1"/>
          <p:nvPr/>
        </p:nvSpPr>
        <p:spPr>
          <a:xfrm>
            <a:off x="1460810" y="1371600"/>
            <a:ext cx="1070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Lossy Key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6FC9B7-9BB9-BF42-A51E-CE1FC33066E4}"/>
              </a:ext>
            </a:extLst>
          </p:cNvPr>
          <p:cNvSpPr txBox="1"/>
          <p:nvPr/>
        </p:nvSpPr>
        <p:spPr>
          <a:xfrm>
            <a:off x="1490546" y="1992351"/>
            <a:ext cx="136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Injective Key</a:t>
            </a:r>
          </a:p>
        </p:txBody>
      </p:sp>
      <p:pic>
        <p:nvPicPr>
          <p:cNvPr id="78" name="Google Shape;630;p65">
            <a:extLst>
              <a:ext uri="{FF2B5EF4-FFF2-40B4-BE49-F238E27FC236}">
                <a16:creationId xmlns:a16="http://schemas.microsoft.com/office/drawing/2014/main" id="{456BDACD-84DD-7B41-8046-956DA2CAD07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17693" y="883947"/>
            <a:ext cx="2238396" cy="223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F903AD29-AA10-0445-8ABC-143DB02422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31073" y="3124200"/>
            <a:ext cx="1905000" cy="190500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02DFBB05-8534-924E-BACC-F2151CA5B7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98673" y="3200400"/>
            <a:ext cx="1905000" cy="1905000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2D5897D-BE47-014B-8297-61DBF29E703E}"/>
              </a:ext>
            </a:extLst>
          </p:cNvPr>
          <p:cNvCxnSpPr>
            <a:cxnSpLocks/>
          </p:cNvCxnSpPr>
          <p:nvPr/>
        </p:nvCxnSpPr>
        <p:spPr>
          <a:xfrm>
            <a:off x="3869473" y="4191000"/>
            <a:ext cx="48006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206D47D4-AD50-3E44-95AA-5E8D84A047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55423" y="3200400"/>
            <a:ext cx="1104900" cy="11049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4D04973E-970E-6245-B314-0E12AC83C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83113" y="4904679"/>
            <a:ext cx="1905000" cy="1905000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134061F-B2B6-0C4B-B0D6-DE8BB3BE7511}"/>
              </a:ext>
            </a:extLst>
          </p:cNvPr>
          <p:cNvCxnSpPr>
            <a:cxnSpLocks/>
          </p:cNvCxnSpPr>
          <p:nvPr/>
        </p:nvCxnSpPr>
        <p:spPr>
          <a:xfrm>
            <a:off x="3932664" y="5915722"/>
            <a:ext cx="48006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Graphic 70">
            <a:extLst>
              <a:ext uri="{FF2B5EF4-FFF2-40B4-BE49-F238E27FC236}">
                <a16:creationId xmlns:a16="http://schemas.microsoft.com/office/drawing/2014/main" id="{B37413DE-73C3-D745-AA6A-02BCA4C984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18614" y="4925122"/>
            <a:ext cx="1104900" cy="1104900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C246A15-70DD-724B-9FD7-234E6B7DD7BA}"/>
              </a:ext>
            </a:extLst>
          </p:cNvPr>
          <p:cNvCxnSpPr>
            <a:cxnSpLocks/>
          </p:cNvCxnSpPr>
          <p:nvPr/>
        </p:nvCxnSpPr>
        <p:spPr>
          <a:xfrm flipH="1">
            <a:off x="3546088" y="2564780"/>
            <a:ext cx="1550019" cy="858644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BBE49655-4669-9345-8325-ADB36549034F}"/>
              </a:ext>
            </a:extLst>
          </p:cNvPr>
          <p:cNvCxnSpPr>
            <a:cxnSpLocks/>
          </p:cNvCxnSpPr>
          <p:nvPr/>
        </p:nvCxnSpPr>
        <p:spPr>
          <a:xfrm flipH="1">
            <a:off x="3713356" y="2995962"/>
            <a:ext cx="1557454" cy="2390077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57FA5E2-098B-BB45-A5C8-075315B54EEE}"/>
              </a:ext>
            </a:extLst>
          </p:cNvPr>
          <p:cNvGrpSpPr/>
          <p:nvPr/>
        </p:nvGrpSpPr>
        <p:grpSpPr>
          <a:xfrm>
            <a:off x="5535295" y="1906859"/>
            <a:ext cx="564877" cy="302940"/>
            <a:chOff x="7096464" y="910682"/>
            <a:chExt cx="1715430" cy="919975"/>
          </a:xfrm>
        </p:grpSpPr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AC19778A-8D79-C747-8F3C-B8EFC9927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96464" y="992457"/>
              <a:ext cx="838200" cy="838200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BC3CE775-710F-F243-B5C8-A4A3D9348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96825" y="970155"/>
              <a:ext cx="838200" cy="838200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EDC38934-C421-BA40-81C4-4B0F6D34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26924" y="977589"/>
              <a:ext cx="838200" cy="838200"/>
            </a:xfrm>
            <a:prstGeom prst="rect">
              <a:avLst/>
            </a:prstGeom>
          </p:spPr>
        </p:pic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A4142E48-A70C-714C-B359-F2B16E9F2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471889" y="966438"/>
              <a:ext cx="838200" cy="838200"/>
            </a:xfrm>
            <a:prstGeom prst="rect">
              <a:avLst/>
            </a:prstGeom>
          </p:spPr>
        </p:pic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1BA9FCED-0592-0A42-BC9A-93F47242F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94552" y="947853"/>
              <a:ext cx="838200" cy="838200"/>
            </a:xfrm>
            <a:prstGeom prst="rect">
              <a:avLst/>
            </a:prstGeom>
          </p:spPr>
        </p:pic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3DB2CFD7-8D73-C442-8B96-F719C44D3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39519" y="955287"/>
              <a:ext cx="838200" cy="838200"/>
            </a:xfrm>
            <a:prstGeom prst="rect">
              <a:avLst/>
            </a:prstGeom>
          </p:spPr>
        </p:pic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116A0BF5-54C1-D444-840D-94787360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84484" y="910682"/>
              <a:ext cx="838200" cy="838200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D9F199DA-058F-0C4C-8310-D6181CCA0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73694" y="921833"/>
              <a:ext cx="838200" cy="838200"/>
            </a:xfrm>
            <a:prstGeom prst="rect">
              <a:avLst/>
            </a:prstGeom>
          </p:spPr>
        </p:pic>
      </p:grpSp>
      <p:pic>
        <p:nvPicPr>
          <p:cNvPr id="95" name="Google Shape;638;p65">
            <a:extLst>
              <a:ext uri="{FF2B5EF4-FFF2-40B4-BE49-F238E27FC236}">
                <a16:creationId xmlns:a16="http://schemas.microsoft.com/office/drawing/2014/main" id="{BC2DC33E-39FE-4E4D-B8A6-14174B5341FA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85319" y="1851103"/>
            <a:ext cx="396482" cy="396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9;p60">
            <a:extLst>
              <a:ext uri="{FF2B5EF4-FFF2-40B4-BE49-F238E27FC236}">
                <a16:creationId xmlns:a16="http://schemas.microsoft.com/office/drawing/2014/main" id="{47364267-5724-3F40-91DA-C0A28605ACE2}"/>
              </a:ext>
            </a:extLst>
          </p:cNvPr>
          <p:cNvSpPr txBox="1"/>
          <p:nvPr/>
        </p:nvSpPr>
        <p:spPr>
          <a:xfrm>
            <a:off x="6324600" y="3546177"/>
            <a:ext cx="56388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dirty="0"/>
              <a:t>	</a:t>
            </a:r>
            <a:r>
              <a:rPr lang="en-US" sz="2400" b="1" dirty="0"/>
              <a:t>Warrant Signed By Judge</a:t>
            </a:r>
          </a:p>
          <a:p>
            <a:r>
              <a:rPr lang="en-US" sz="2400" b="1" dirty="0"/>
              <a:t>             Proof of Publication for Trans. Info. 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CC330-A114-C84C-BFA5-DAA89E19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FCB0090-50DD-D24D-A92A-A470E33BC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00" y="4648200"/>
            <a:ext cx="1905000" cy="1905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82188B8-3513-F444-90BF-5983A71B9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86800" y="4724400"/>
            <a:ext cx="1905000" cy="1905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5E1CD48-FE9A-4E47-AA98-9B465388F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55383" y="1447800"/>
            <a:ext cx="1524000" cy="1524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941313-86DB-CB4D-B8C8-7D5D0C17346D}"/>
              </a:ext>
            </a:extLst>
          </p:cNvPr>
          <p:cNvCxnSpPr>
            <a:cxnSpLocks/>
          </p:cNvCxnSpPr>
          <p:nvPr/>
        </p:nvCxnSpPr>
        <p:spPr>
          <a:xfrm>
            <a:off x="3657600" y="5715000"/>
            <a:ext cx="48006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5D160C95-4387-6B40-909B-3E5E2F6E6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43550" y="4724400"/>
            <a:ext cx="1104900" cy="11049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98B30E0-9AC4-2840-A521-A5E97EF8D7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8433" y="1447800"/>
            <a:ext cx="1485900" cy="1485900"/>
          </a:xfrm>
          <a:prstGeom prst="rect">
            <a:avLst/>
          </a:prstGeom>
        </p:spPr>
      </p:pic>
      <p:pic>
        <p:nvPicPr>
          <p:cNvPr id="14" name="Google Shape;620;p64">
            <a:extLst>
              <a:ext uri="{FF2B5EF4-FFF2-40B4-BE49-F238E27FC236}">
                <a16:creationId xmlns:a16="http://schemas.microsoft.com/office/drawing/2014/main" id="{99F939C7-1A3D-0E49-AC26-ED0E631A93A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74783" y="152400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30;p65">
            <a:extLst>
              <a:ext uri="{FF2B5EF4-FFF2-40B4-BE49-F238E27FC236}">
                <a16:creationId xmlns:a16="http://schemas.microsoft.com/office/drawing/2014/main" id="{D21964B6-1D72-F24D-A248-D197E7F8ACFD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987165" y="1062365"/>
            <a:ext cx="1833235" cy="183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8253F9C-BA08-024A-B7AC-D12F81B661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00800" y="3619500"/>
            <a:ext cx="876300" cy="8763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FE3EE0-FAAB-424E-8B16-E62E230A3960}"/>
              </a:ext>
            </a:extLst>
          </p:cNvPr>
          <p:cNvCxnSpPr>
            <a:cxnSpLocks/>
          </p:cNvCxnSpPr>
          <p:nvPr/>
        </p:nvCxnSpPr>
        <p:spPr>
          <a:xfrm>
            <a:off x="2588583" y="2209800"/>
            <a:ext cx="1295400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4D311E-F97E-6742-80B6-9170F1885430}"/>
              </a:ext>
            </a:extLst>
          </p:cNvPr>
          <p:cNvCxnSpPr>
            <a:cxnSpLocks/>
          </p:cNvCxnSpPr>
          <p:nvPr/>
        </p:nvCxnSpPr>
        <p:spPr>
          <a:xfrm>
            <a:off x="5026983" y="2209800"/>
            <a:ext cx="12954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0FE7B3-7842-0147-94B8-D3BB5296D384}"/>
              </a:ext>
            </a:extLst>
          </p:cNvPr>
          <p:cNvCxnSpPr>
            <a:cxnSpLocks/>
          </p:cNvCxnSpPr>
          <p:nvPr/>
        </p:nvCxnSpPr>
        <p:spPr>
          <a:xfrm>
            <a:off x="7998783" y="2209800"/>
            <a:ext cx="9144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oogle Shape;638;p65">
            <a:extLst>
              <a:ext uri="{FF2B5EF4-FFF2-40B4-BE49-F238E27FC236}">
                <a16:creationId xmlns:a16="http://schemas.microsoft.com/office/drawing/2014/main" id="{694B97EC-5BB0-3746-8CF4-4BA072FE41E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79583" y="2495400"/>
            <a:ext cx="800400" cy="8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569;p60">
            <a:extLst>
              <a:ext uri="{FF2B5EF4-FFF2-40B4-BE49-F238E27FC236}">
                <a16:creationId xmlns:a16="http://schemas.microsoft.com/office/drawing/2014/main" id="{CA83D98A-A4C5-9949-AC89-F1DBB66BCF1D}"/>
              </a:ext>
            </a:extLst>
          </p:cNvPr>
          <p:cNvSpPr txBox="1"/>
          <p:nvPr/>
        </p:nvSpPr>
        <p:spPr>
          <a:xfrm>
            <a:off x="990600" y="3546177"/>
            <a:ext cx="48768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-US" sz="2400" b="1" dirty="0"/>
              <a:t>	Transparency Information</a:t>
            </a:r>
          </a:p>
          <a:p>
            <a:r>
              <a:rPr lang="en-US" sz="2400" b="1" dirty="0"/>
              <a:t> 	Proof of Correctness</a:t>
            </a:r>
          </a:p>
        </p:txBody>
      </p:sp>
      <p:pic>
        <p:nvPicPr>
          <p:cNvPr id="26" name="Google Shape;638;p65">
            <a:extLst>
              <a:ext uri="{FF2B5EF4-FFF2-40B4-BE49-F238E27FC236}">
                <a16:creationId xmlns:a16="http://schemas.microsoft.com/office/drawing/2014/main" id="{8176782E-3DD1-D34B-B4A8-5487F67FA26E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66800" y="3638400"/>
            <a:ext cx="800400" cy="8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569;p60">
            <a:extLst>
              <a:ext uri="{FF2B5EF4-FFF2-40B4-BE49-F238E27FC236}">
                <a16:creationId xmlns:a16="http://schemas.microsoft.com/office/drawing/2014/main" id="{6F605E2F-8513-A54C-9721-3BDA74F71389}"/>
              </a:ext>
            </a:extLst>
          </p:cNvPr>
          <p:cNvSpPr txBox="1"/>
          <p:nvPr/>
        </p:nvSpPr>
        <p:spPr>
          <a:xfrm>
            <a:off x="3467100" y="5791200"/>
            <a:ext cx="525780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latin typeface="Bradley Hand" pitchFamily="2" charset="77"/>
              </a:rPr>
              <a:t>C</a:t>
            </a:r>
            <a:r>
              <a:rPr lang="en" sz="2400" baseline="-25000" dirty="0">
                <a:latin typeface="Bradley Hand" pitchFamily="2" charset="77"/>
              </a:rPr>
              <a:t>1 </a:t>
            </a:r>
            <a:r>
              <a:rPr lang="en-US" sz="2400" b="1" dirty="0"/>
              <a:t>	“Normal”  E2E Ciphertext</a:t>
            </a:r>
          </a:p>
          <a:p>
            <a:r>
              <a:rPr lang="en" sz="2400" dirty="0">
                <a:latin typeface="Bradley Hand" pitchFamily="2" charset="77"/>
              </a:rPr>
              <a:t>C</a:t>
            </a:r>
            <a:r>
              <a:rPr lang="en" sz="2400" baseline="-25000" dirty="0">
                <a:latin typeface="Bradley Hand" pitchFamily="2" charset="77"/>
              </a:rPr>
              <a:t>2 </a:t>
            </a:r>
            <a:r>
              <a:rPr lang="en-US" sz="2400" b="1" dirty="0"/>
              <a:t>	Extractable Witness Encryption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5F0AC58-A5BA-4F45-86F1-08A723A6D87B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Retrospective ARLEAS Sketch</a:t>
            </a:r>
          </a:p>
        </p:txBody>
      </p:sp>
    </p:spTree>
    <p:extLst>
      <p:ext uri="{BB962C8B-B14F-4D97-AF65-F5344CB8AC3E}">
        <p14:creationId xmlns:p14="http://schemas.microsoft.com/office/powerpoint/2010/main" val="32535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5625 -0.133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666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5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B2E480-DBAF-5F42-839C-96CB8968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7" name="Google Shape;762;p74">
            <a:extLst>
              <a:ext uri="{FF2B5EF4-FFF2-40B4-BE49-F238E27FC236}">
                <a16:creationId xmlns:a16="http://schemas.microsoft.com/office/drawing/2014/main" id="{9CAC9CA8-7FE6-A44C-8A4D-412E27DEA24D}"/>
              </a:ext>
            </a:extLst>
          </p:cNvPr>
          <p:cNvSpPr txBox="1"/>
          <p:nvPr/>
        </p:nvSpPr>
        <p:spPr>
          <a:xfrm>
            <a:off x="712000" y="3557016"/>
            <a:ext cx="52816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667" b="1" dirty="0"/>
              <a:t>Prospective ARLEAS</a:t>
            </a:r>
            <a:endParaRPr sz="2667" b="1" dirty="0"/>
          </a:p>
          <a:p>
            <a:pPr algn="ctr"/>
            <a:r>
              <a:rPr lang="en" sz="1067" dirty="0">
                <a:solidFill>
                  <a:schemeClr val="dk1"/>
                </a:solidFill>
              </a:rPr>
              <a:t>(purple)</a:t>
            </a:r>
            <a:endParaRPr sz="2667" b="1" dirty="0"/>
          </a:p>
        </p:txBody>
      </p:sp>
      <p:sp>
        <p:nvSpPr>
          <p:cNvPr id="18" name="Google Shape;763;p74">
            <a:extLst>
              <a:ext uri="{FF2B5EF4-FFF2-40B4-BE49-F238E27FC236}">
                <a16:creationId xmlns:a16="http://schemas.microsoft.com/office/drawing/2014/main" id="{908926A5-EC97-BA46-B050-AF151A1B7727}"/>
              </a:ext>
            </a:extLst>
          </p:cNvPr>
          <p:cNvSpPr txBox="1"/>
          <p:nvPr/>
        </p:nvSpPr>
        <p:spPr>
          <a:xfrm>
            <a:off x="6652400" y="3557016"/>
            <a:ext cx="43736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667" b="1" dirty="0"/>
              <a:t>Retrospective ARLEAS</a:t>
            </a:r>
            <a:endParaRPr sz="2667" b="1" dirty="0"/>
          </a:p>
          <a:p>
            <a:pPr algn="ctr"/>
            <a:r>
              <a:rPr lang="en" sz="1067" dirty="0"/>
              <a:t>(orange)</a:t>
            </a:r>
            <a:endParaRPr sz="1067" dirty="0"/>
          </a:p>
        </p:txBody>
      </p:sp>
      <p:cxnSp>
        <p:nvCxnSpPr>
          <p:cNvPr id="19" name="Google Shape;764;p74">
            <a:extLst>
              <a:ext uri="{FF2B5EF4-FFF2-40B4-BE49-F238E27FC236}">
                <a16:creationId xmlns:a16="http://schemas.microsoft.com/office/drawing/2014/main" id="{9FB6D17F-5D2E-4840-8C28-D79874DADE68}"/>
              </a:ext>
            </a:extLst>
          </p:cNvPr>
          <p:cNvCxnSpPr/>
          <p:nvPr/>
        </p:nvCxnSpPr>
        <p:spPr>
          <a:xfrm rot="10800000" flipH="1">
            <a:off x="776233" y="4800600"/>
            <a:ext cx="10513200" cy="14400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0" name="Google Shape;765;p74">
            <a:extLst>
              <a:ext uri="{FF2B5EF4-FFF2-40B4-BE49-F238E27FC236}">
                <a16:creationId xmlns:a16="http://schemas.microsoft.com/office/drawing/2014/main" id="{51E799E9-7AF2-164A-AF97-50B55EBDFDA6}"/>
              </a:ext>
            </a:extLst>
          </p:cNvPr>
          <p:cNvCxnSpPr/>
          <p:nvPr/>
        </p:nvCxnSpPr>
        <p:spPr>
          <a:xfrm>
            <a:off x="6082666" y="4392300"/>
            <a:ext cx="14400" cy="72560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766;p74">
            <a:extLst>
              <a:ext uri="{FF2B5EF4-FFF2-40B4-BE49-F238E27FC236}">
                <a16:creationId xmlns:a16="http://schemas.microsoft.com/office/drawing/2014/main" id="{97920525-D156-CD4C-AB2C-EB1DC6183220}"/>
              </a:ext>
            </a:extLst>
          </p:cNvPr>
          <p:cNvSpPr txBox="1"/>
          <p:nvPr/>
        </p:nvSpPr>
        <p:spPr>
          <a:xfrm>
            <a:off x="4382000" y="5181476"/>
            <a:ext cx="3428000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667" b="1" dirty="0"/>
              <a:t>Moment of Warrant Activation</a:t>
            </a:r>
            <a:endParaRPr sz="2667" b="1" dirty="0"/>
          </a:p>
        </p:txBody>
      </p:sp>
      <p:cxnSp>
        <p:nvCxnSpPr>
          <p:cNvPr id="22" name="Google Shape;767;p74">
            <a:extLst>
              <a:ext uri="{FF2B5EF4-FFF2-40B4-BE49-F238E27FC236}">
                <a16:creationId xmlns:a16="http://schemas.microsoft.com/office/drawing/2014/main" id="{9C37CA59-14C3-0E4C-AAD9-1779AE09D89E}"/>
              </a:ext>
            </a:extLst>
          </p:cNvPr>
          <p:cNvCxnSpPr/>
          <p:nvPr/>
        </p:nvCxnSpPr>
        <p:spPr>
          <a:xfrm rot="10800000" flipH="1">
            <a:off x="6082666" y="4613100"/>
            <a:ext cx="5150000" cy="144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768;p74">
            <a:extLst>
              <a:ext uri="{FF2B5EF4-FFF2-40B4-BE49-F238E27FC236}">
                <a16:creationId xmlns:a16="http://schemas.microsoft.com/office/drawing/2014/main" id="{DFE45292-0DE0-A441-A536-9F74EA567557}"/>
              </a:ext>
            </a:extLst>
          </p:cNvPr>
          <p:cNvCxnSpPr/>
          <p:nvPr/>
        </p:nvCxnSpPr>
        <p:spPr>
          <a:xfrm>
            <a:off x="762000" y="4344366"/>
            <a:ext cx="10456400" cy="0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</p:spPr>
      </p:cxnSp>
      <p:pic>
        <p:nvPicPr>
          <p:cNvPr id="25" name="Google Shape;707;p69">
            <a:extLst>
              <a:ext uri="{FF2B5EF4-FFF2-40B4-BE49-F238E27FC236}">
                <a16:creationId xmlns:a16="http://schemas.microsoft.com/office/drawing/2014/main" id="{09768492-1F1B-DE45-BCD7-7922F0584A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300" y="1411224"/>
            <a:ext cx="1905000" cy="190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708;p69">
            <a:extLst>
              <a:ext uri="{FF2B5EF4-FFF2-40B4-BE49-F238E27FC236}">
                <a16:creationId xmlns:a16="http://schemas.microsoft.com/office/drawing/2014/main" id="{C24D14E8-3F46-D040-9D11-F87DF65FF7D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6700" y="1411224"/>
            <a:ext cx="1905000" cy="190195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769;p74">
            <a:extLst>
              <a:ext uri="{FF2B5EF4-FFF2-40B4-BE49-F238E27FC236}">
                <a16:creationId xmlns:a16="http://schemas.microsoft.com/office/drawing/2014/main" id="{04BDCBB1-45A5-6844-B0E4-C9A5C393A21F}"/>
              </a:ext>
            </a:extLst>
          </p:cNvPr>
          <p:cNvSpPr txBox="1"/>
          <p:nvPr/>
        </p:nvSpPr>
        <p:spPr>
          <a:xfrm rot="2727641">
            <a:off x="8025140" y="1139035"/>
            <a:ext cx="3476393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 dirty="0">
                <a:solidFill>
                  <a:srgbClr val="C00000"/>
                </a:solidFill>
              </a:rPr>
              <a:t>Implausible Crypto [</a:t>
            </a:r>
            <a:r>
              <a:rPr lang="en-US" sz="2400" b="1" dirty="0">
                <a:solidFill>
                  <a:srgbClr val="C00000"/>
                </a:solidFill>
              </a:rPr>
              <a:t>GGHW14</a:t>
            </a:r>
            <a:r>
              <a:rPr lang="en" sz="2400" b="1" dirty="0">
                <a:solidFill>
                  <a:srgbClr val="C00000"/>
                </a:solidFill>
              </a:rPr>
              <a:t>] 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06091A6-E94F-3446-BFFB-CF1A3F5B4D56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ARLEAS Policy Implications</a:t>
            </a:r>
          </a:p>
        </p:txBody>
      </p:sp>
      <p:sp>
        <p:nvSpPr>
          <p:cNvPr id="15" name="Google Shape;769;p74">
            <a:extLst>
              <a:ext uri="{FF2B5EF4-FFF2-40B4-BE49-F238E27FC236}">
                <a16:creationId xmlns:a16="http://schemas.microsoft.com/office/drawing/2014/main" id="{3A70BE37-D7BA-0F45-9EC9-0069FA54C2DF}"/>
              </a:ext>
            </a:extLst>
          </p:cNvPr>
          <p:cNvSpPr txBox="1"/>
          <p:nvPr/>
        </p:nvSpPr>
        <p:spPr>
          <a:xfrm rot="2727641">
            <a:off x="8652844" y="681959"/>
            <a:ext cx="3445707" cy="96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4667" b="1" dirty="0">
                <a:solidFill>
                  <a:srgbClr val="C00000"/>
                </a:solidFill>
              </a:rPr>
              <a:t>(Inherently)</a:t>
            </a:r>
            <a:endParaRPr sz="4667" b="1" dirty="0">
              <a:solidFill>
                <a:srgbClr val="C00000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F2A313F3-E69C-1844-9129-BE2F1D29D226}"/>
              </a:ext>
            </a:extLst>
          </p:cNvPr>
          <p:cNvSpPr txBox="1">
            <a:spLocks/>
          </p:cNvSpPr>
          <p:nvPr/>
        </p:nvSpPr>
        <p:spPr>
          <a:xfrm rot="16200000">
            <a:off x="-38100" y="1943100"/>
            <a:ext cx="381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242C6-55B5-E24D-9862-D01ED99B59C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8" name="Google Shape;769;p74">
            <a:extLst>
              <a:ext uri="{FF2B5EF4-FFF2-40B4-BE49-F238E27FC236}">
                <a16:creationId xmlns:a16="http://schemas.microsoft.com/office/drawing/2014/main" id="{96209AE2-098A-A340-B5B2-1FFE600429D5}"/>
              </a:ext>
            </a:extLst>
          </p:cNvPr>
          <p:cNvSpPr txBox="1"/>
          <p:nvPr/>
        </p:nvSpPr>
        <p:spPr>
          <a:xfrm rot="19065298">
            <a:off x="4949" y="1076351"/>
            <a:ext cx="413179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 dirty="0">
                <a:solidFill>
                  <a:schemeClr val="accent6"/>
                </a:solidFill>
              </a:rPr>
              <a:t>Based on </a:t>
            </a:r>
          </a:p>
          <a:p>
            <a:pPr algn="ctr"/>
            <a:r>
              <a:rPr lang="en" sz="2400" b="1" dirty="0">
                <a:solidFill>
                  <a:schemeClr val="accent6"/>
                </a:solidFill>
              </a:rPr>
              <a:t>Real-World</a:t>
            </a:r>
          </a:p>
          <a:p>
            <a:pPr algn="ctr"/>
            <a:r>
              <a:rPr lang="en" sz="2400" b="1" dirty="0">
                <a:solidFill>
                  <a:schemeClr val="accent6"/>
                </a:solidFill>
              </a:rPr>
              <a:t> Cryptography</a:t>
            </a:r>
            <a:endParaRPr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022EB0-B9E1-FE42-8660-3D5C38B8C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4BDC445-B140-4249-AEF5-925F5C2C5A39}"/>
              </a:ext>
            </a:extLst>
          </p:cNvPr>
          <p:cNvSpPr/>
          <p:nvPr/>
        </p:nvSpPr>
        <p:spPr>
          <a:xfrm>
            <a:off x="1515819" y="1953312"/>
            <a:ext cx="9160362" cy="28751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Theorem (Informal):</a:t>
            </a:r>
          </a:p>
          <a:p>
            <a:r>
              <a:rPr lang="en-US" sz="2800" b="1" dirty="0"/>
              <a:t> </a:t>
            </a:r>
          </a:p>
          <a:p>
            <a:r>
              <a:rPr lang="en-US" sz="2400" dirty="0"/>
              <a:t>If there exists a Retrospective ARLEAS scheme, then there exists an Extractable Witness Encryption scheme for a (non-trivial) language defined over (1) the ledger verification function (2) the transparency function, and (3) the global warrant policy.</a:t>
            </a:r>
          </a:p>
        </p:txBody>
      </p:sp>
    </p:spTree>
    <p:extLst>
      <p:ext uri="{BB962C8B-B14F-4D97-AF65-F5344CB8AC3E}">
        <p14:creationId xmlns:p14="http://schemas.microsoft.com/office/powerpoint/2010/main" val="837717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B2E480-DBAF-5F42-839C-96CB8968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06091A6-E94F-3446-BFFB-CF1A3F5B4D56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ARLEAS Policy Implications</a:t>
            </a:r>
          </a:p>
        </p:txBody>
      </p:sp>
      <p:sp>
        <p:nvSpPr>
          <p:cNvPr id="31" name="Google Shape;472;p54">
            <a:extLst>
              <a:ext uri="{FF2B5EF4-FFF2-40B4-BE49-F238E27FC236}">
                <a16:creationId xmlns:a16="http://schemas.microsoft.com/office/drawing/2014/main" id="{3928695B-B327-9A40-99AB-EDAF0666403F}"/>
              </a:ext>
            </a:extLst>
          </p:cNvPr>
          <p:cNvSpPr txBox="1"/>
          <p:nvPr/>
        </p:nvSpPr>
        <p:spPr>
          <a:xfrm>
            <a:off x="2667000" y="3121243"/>
            <a:ext cx="476776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Global Warrant Policies</a:t>
            </a:r>
            <a:endParaRPr sz="2400" dirty="0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FF3CE211-157E-864F-A93F-14640A4BA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5148" y="2784348"/>
            <a:ext cx="1289304" cy="128930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A169A44-4F55-C04B-93A4-DDAB715B1C7B}"/>
              </a:ext>
            </a:extLst>
          </p:cNvPr>
          <p:cNvGrpSpPr/>
          <p:nvPr/>
        </p:nvGrpSpPr>
        <p:grpSpPr>
          <a:xfrm>
            <a:off x="6969125" y="2854325"/>
            <a:ext cx="1149350" cy="1149350"/>
            <a:chOff x="685800" y="4149725"/>
            <a:chExt cx="1149350" cy="1149350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7AEE07BB-183A-BC4E-8509-0E6978AA2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5800" y="4149725"/>
              <a:ext cx="1149350" cy="1149350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3745D9B-852C-234F-9CF4-CC5EAA792E9B}"/>
                </a:ext>
              </a:extLst>
            </p:cNvPr>
            <p:cNvSpPr/>
            <p:nvPr/>
          </p:nvSpPr>
          <p:spPr>
            <a:xfrm>
              <a:off x="1295400" y="46482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Google Shape;418;p50">
            <a:extLst>
              <a:ext uri="{FF2B5EF4-FFF2-40B4-BE49-F238E27FC236}">
                <a16:creationId xmlns:a16="http://schemas.microsoft.com/office/drawing/2014/main" id="{EBB35542-604D-C443-96D0-7B055B9C78B1}"/>
              </a:ext>
            </a:extLst>
          </p:cNvPr>
          <p:cNvSpPr txBox="1"/>
          <p:nvPr/>
        </p:nvSpPr>
        <p:spPr>
          <a:xfrm>
            <a:off x="8001000" y="2936577"/>
            <a:ext cx="3886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/>
              <a:t>Transparency and </a:t>
            </a:r>
          </a:p>
          <a:p>
            <a:r>
              <a:rPr lang="en" sz="2400" dirty="0"/>
              <a:t>       Abuse Detectability</a:t>
            </a:r>
            <a:endParaRPr sz="2400" dirty="0"/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F2A313F3-E69C-1844-9129-BE2F1D29D226}"/>
              </a:ext>
            </a:extLst>
          </p:cNvPr>
          <p:cNvSpPr txBox="1">
            <a:spLocks/>
          </p:cNvSpPr>
          <p:nvPr/>
        </p:nvSpPr>
        <p:spPr>
          <a:xfrm rot="16200000">
            <a:off x="-38100" y="1943100"/>
            <a:ext cx="381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4242C6-55B5-E24D-9862-D01ED99B59C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88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89EF76-E120-A54A-96B6-222562B7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462707-1619-5B4F-9BF2-2425A9F284AC}"/>
              </a:ext>
            </a:extLst>
          </p:cNvPr>
          <p:cNvSpPr/>
          <p:nvPr/>
        </p:nvSpPr>
        <p:spPr>
          <a:xfrm>
            <a:off x="2348752" y="2507673"/>
            <a:ext cx="7391400" cy="210833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Apple’s CSAM Scanning Proposal</a:t>
            </a:r>
          </a:p>
        </p:txBody>
      </p:sp>
    </p:spTree>
    <p:extLst>
      <p:ext uri="{BB962C8B-B14F-4D97-AF65-F5344CB8AC3E}">
        <p14:creationId xmlns:p14="http://schemas.microsoft.com/office/powerpoint/2010/main" val="3512682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C4205-C332-EB46-A14E-2B14D548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E1B837-5B52-BD46-81EC-316BEBB7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41" y="1144374"/>
            <a:ext cx="6705146" cy="532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622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C4205-C332-EB46-A14E-2B14D548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3073F06-BDE0-4046-8C21-60CB6EDE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4838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3ADF45B-9D01-5042-A166-2A10ED13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2" y="0"/>
            <a:ext cx="6088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FA99974-0215-174B-A285-93B708677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14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>
            <a:extLst>
              <a:ext uri="{FF2B5EF4-FFF2-40B4-BE49-F238E27FC236}">
                <a16:creationId xmlns:a16="http://schemas.microsoft.com/office/drawing/2014/main" id="{233BB5FD-A87E-E947-9320-0E7BBDFD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73" y="0"/>
            <a:ext cx="3138714" cy="324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>
            <a:extLst>
              <a:ext uri="{FF2B5EF4-FFF2-40B4-BE49-F238E27FC236}">
                <a16:creationId xmlns:a16="http://schemas.microsoft.com/office/drawing/2014/main" id="{295FC034-7254-8541-9C60-14056F85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22" y="0"/>
            <a:ext cx="3108290" cy="391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>
            <a:extLst>
              <a:ext uri="{FF2B5EF4-FFF2-40B4-BE49-F238E27FC236}">
                <a16:creationId xmlns:a16="http://schemas.microsoft.com/office/drawing/2014/main" id="{239AFE22-47FC-DF4C-9A34-F2F90D30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47" y="0"/>
            <a:ext cx="3133643" cy="40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>
            <a:extLst>
              <a:ext uri="{FF2B5EF4-FFF2-40B4-BE49-F238E27FC236}">
                <a16:creationId xmlns:a16="http://schemas.microsoft.com/office/drawing/2014/main" id="{2FB949CA-EDF3-1443-8E26-B9B851B0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18" y="2539828"/>
            <a:ext cx="333778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1F272CE1-2056-3342-B777-F3BF4082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37" y="2884652"/>
            <a:ext cx="3365015" cy="397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>
            <a:extLst>
              <a:ext uri="{FF2B5EF4-FFF2-40B4-BE49-F238E27FC236}">
                <a16:creationId xmlns:a16="http://schemas.microsoft.com/office/drawing/2014/main" id="{99E823A8-C9C3-304C-962B-8629B6A10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896" y="2224768"/>
            <a:ext cx="4409160" cy="46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>
            <a:extLst>
              <a:ext uri="{FF2B5EF4-FFF2-40B4-BE49-F238E27FC236}">
                <a16:creationId xmlns:a16="http://schemas.microsoft.com/office/drawing/2014/main" id="{984A2C68-F4D4-DA4E-AC9D-729E4D23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93" y="2180370"/>
            <a:ext cx="3221777" cy="386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>
            <a:extLst>
              <a:ext uri="{FF2B5EF4-FFF2-40B4-BE49-F238E27FC236}">
                <a16:creationId xmlns:a16="http://schemas.microsoft.com/office/drawing/2014/main" id="{2FC99B5D-4C59-1B47-B570-E6CDF097B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099" y="2707560"/>
            <a:ext cx="3315901" cy="41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>
            <a:extLst>
              <a:ext uri="{FF2B5EF4-FFF2-40B4-BE49-F238E27FC236}">
                <a16:creationId xmlns:a16="http://schemas.microsoft.com/office/drawing/2014/main" id="{30EAB64B-DB50-D644-9F92-5CC4D294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771" y="0"/>
            <a:ext cx="4817229" cy="47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hidden="1">
            <a:extLst>
              <a:ext uri="{FF2B5EF4-FFF2-40B4-BE49-F238E27FC236}">
                <a16:creationId xmlns:a16="http://schemas.microsoft.com/office/drawing/2014/main" id="{B9AC4684-A759-1240-AF8C-00F068BC3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34" y="1217491"/>
            <a:ext cx="7499513" cy="433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Image" hidden="1">
            <a:extLst>
              <a:ext uri="{FF2B5EF4-FFF2-40B4-BE49-F238E27FC236}">
                <a16:creationId xmlns:a16="http://schemas.microsoft.com/office/drawing/2014/main" id="{DA23D5E8-F8C2-1946-AE21-FAA8E719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10" y="334651"/>
            <a:ext cx="9484540" cy="63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6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C4205-C332-EB46-A14E-2B14D548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B87D190-3AA0-8A47-B424-14DAD122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91" y="258530"/>
            <a:ext cx="1563255" cy="185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cloud Free Icon of Address Book providers in Black &amp;amp; White Icons">
            <a:extLst>
              <a:ext uri="{FF2B5EF4-FFF2-40B4-BE49-F238E27FC236}">
                <a16:creationId xmlns:a16="http://schemas.microsoft.com/office/drawing/2014/main" id="{87F28D5A-D37D-7C43-B90B-751E368F0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36" y="510885"/>
            <a:ext cx="1714501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CCC6DB2-A0C7-AA49-B8B4-4303CA1FA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62" y="4846204"/>
            <a:ext cx="1585191" cy="15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24777B8-FA6E-B442-9575-23E0E07ED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25" y="4846204"/>
            <a:ext cx="1585191" cy="15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9D27F98-DD9D-A347-94FC-ED532F127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44" y="4846204"/>
            <a:ext cx="1585191" cy="15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C1332C6-E8EA-D949-8A73-FBCC3AA7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7" y="4846204"/>
            <a:ext cx="1585191" cy="15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B01DFDE-B198-7548-BEF4-3A36C679A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062" y="4846204"/>
            <a:ext cx="1585191" cy="15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99B8ECE-53DA-914B-9523-274CAC1CE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25" y="4846204"/>
            <a:ext cx="1585191" cy="15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C98860E-C89D-EA41-9AF6-66C397C5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444" y="4846204"/>
            <a:ext cx="1585191" cy="15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2A40FF9-0B21-F241-B30F-19E4C7503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207" y="4846204"/>
            <a:ext cx="1585191" cy="15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8571E8-EA01-7A49-98C1-33B05829C618}"/>
              </a:ext>
            </a:extLst>
          </p:cNvPr>
          <p:cNvCxnSpPr>
            <a:cxnSpLocks/>
          </p:cNvCxnSpPr>
          <p:nvPr/>
        </p:nvCxnSpPr>
        <p:spPr>
          <a:xfrm flipV="1">
            <a:off x="1952815" y="2396836"/>
            <a:ext cx="0" cy="2441864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7CB448-4A45-3346-BF9A-A18920EAEFCE}"/>
              </a:ext>
            </a:extLst>
          </p:cNvPr>
          <p:cNvCxnSpPr>
            <a:cxnSpLocks/>
          </p:cNvCxnSpPr>
          <p:nvPr/>
        </p:nvCxnSpPr>
        <p:spPr>
          <a:xfrm flipH="1" flipV="1">
            <a:off x="2133600" y="2410691"/>
            <a:ext cx="1066123" cy="2428009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B4D612-6A09-7B4A-8854-386478CA8545}"/>
              </a:ext>
            </a:extLst>
          </p:cNvPr>
          <p:cNvCxnSpPr>
            <a:cxnSpLocks/>
          </p:cNvCxnSpPr>
          <p:nvPr/>
        </p:nvCxnSpPr>
        <p:spPr>
          <a:xfrm flipH="1" flipV="1">
            <a:off x="2313709" y="2396836"/>
            <a:ext cx="2160633" cy="242454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C0BC49-8FE2-AA44-A884-D1AE6F82C12A}"/>
              </a:ext>
            </a:extLst>
          </p:cNvPr>
          <p:cNvCxnSpPr>
            <a:cxnSpLocks/>
          </p:cNvCxnSpPr>
          <p:nvPr/>
        </p:nvCxnSpPr>
        <p:spPr>
          <a:xfrm flipH="1" flipV="1">
            <a:off x="2521527" y="2341418"/>
            <a:ext cx="3227433" cy="249728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3C926E9-1701-064D-932E-0393F9845C60}"/>
              </a:ext>
            </a:extLst>
          </p:cNvPr>
          <p:cNvCxnSpPr>
            <a:cxnSpLocks/>
          </p:cNvCxnSpPr>
          <p:nvPr/>
        </p:nvCxnSpPr>
        <p:spPr>
          <a:xfrm flipH="1" flipV="1">
            <a:off x="2743200" y="2272145"/>
            <a:ext cx="4224960" cy="256655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C8E469F-2A89-B449-B763-C03230E417C0}"/>
              </a:ext>
            </a:extLst>
          </p:cNvPr>
          <p:cNvCxnSpPr>
            <a:cxnSpLocks/>
          </p:cNvCxnSpPr>
          <p:nvPr/>
        </p:nvCxnSpPr>
        <p:spPr>
          <a:xfrm flipH="1" flipV="1">
            <a:off x="2909455" y="2133600"/>
            <a:ext cx="5388741" cy="270510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78A98E4-5B31-C94B-87EB-FA4D6EF1CE5C}"/>
              </a:ext>
            </a:extLst>
          </p:cNvPr>
          <p:cNvCxnSpPr>
            <a:cxnSpLocks/>
          </p:cNvCxnSpPr>
          <p:nvPr/>
        </p:nvCxnSpPr>
        <p:spPr>
          <a:xfrm flipH="1" flipV="1">
            <a:off x="3034145" y="2008909"/>
            <a:ext cx="6469396" cy="282979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F2B96A-F880-BF41-B1BC-A73F6EB27443}"/>
              </a:ext>
            </a:extLst>
          </p:cNvPr>
          <p:cNvCxnSpPr>
            <a:cxnSpLocks/>
          </p:cNvCxnSpPr>
          <p:nvPr/>
        </p:nvCxnSpPr>
        <p:spPr>
          <a:xfrm flipH="1" flipV="1">
            <a:off x="3172691" y="1898073"/>
            <a:ext cx="7619323" cy="2940627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5" name="Picture 9">
            <a:hlinkClick r:id="rId5"/>
            <a:extLst>
              <a:ext uri="{FF2B5EF4-FFF2-40B4-BE49-F238E27FC236}">
                <a16:creationId xmlns:a16="http://schemas.microsoft.com/office/drawing/2014/main" id="{32AEAE8C-9467-7246-BB41-76C3F735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873" y="1080655"/>
            <a:ext cx="3583708" cy="268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2E7B9CE6-1C10-444A-9278-745AA38E4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673" y="304800"/>
            <a:ext cx="1804554" cy="18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805D76D-1072-3044-A9D1-C1B6760D99B4}"/>
              </a:ext>
            </a:extLst>
          </p:cNvPr>
          <p:cNvSpPr/>
          <p:nvPr/>
        </p:nvSpPr>
        <p:spPr>
          <a:xfrm>
            <a:off x="9836728" y="2274592"/>
            <a:ext cx="2133600" cy="51017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National Center for Missing </a:t>
            </a:r>
          </a:p>
          <a:p>
            <a:pPr algn="ctr"/>
            <a:r>
              <a:rPr lang="en-US" sz="1200" b="1" dirty="0"/>
              <a:t>and Exploited Children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7623312-6899-4848-BE43-EE31549382BD}"/>
              </a:ext>
            </a:extLst>
          </p:cNvPr>
          <p:cNvCxnSpPr>
            <a:cxnSpLocks/>
          </p:cNvCxnSpPr>
          <p:nvPr/>
        </p:nvCxnSpPr>
        <p:spPr>
          <a:xfrm flipH="1">
            <a:off x="7204364" y="1094510"/>
            <a:ext cx="2632363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7FE55D2-DE81-314C-9576-A6A17D308674}"/>
              </a:ext>
            </a:extLst>
          </p:cNvPr>
          <p:cNvSpPr txBox="1"/>
          <p:nvPr/>
        </p:nvSpPr>
        <p:spPr>
          <a:xfrm>
            <a:off x="7232072" y="678873"/>
            <a:ext cx="256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“Target” Images (hashed)</a:t>
            </a:r>
          </a:p>
        </p:txBody>
      </p:sp>
      <p:sp>
        <p:nvSpPr>
          <p:cNvPr id="45" name="Google Shape;388;p47">
            <a:extLst>
              <a:ext uri="{FF2B5EF4-FFF2-40B4-BE49-F238E27FC236}">
                <a16:creationId xmlns:a16="http://schemas.microsoft.com/office/drawing/2014/main" id="{4FA37FA6-121B-7A4A-ADAD-7C63424F6445}"/>
              </a:ext>
            </a:extLst>
          </p:cNvPr>
          <p:cNvSpPr txBox="1"/>
          <p:nvPr/>
        </p:nvSpPr>
        <p:spPr>
          <a:xfrm>
            <a:off x="3768435" y="2896983"/>
            <a:ext cx="4793673" cy="9540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dirty="0"/>
              <a:t>(Fuzzy) (Threshold) (Low Round) (Iterative)</a:t>
            </a:r>
          </a:p>
          <a:p>
            <a:pPr algn="ctr"/>
            <a:r>
              <a:rPr lang="en-US" sz="2800" b="1" dirty="0"/>
              <a:t>Private Set Intersection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42A7D8A-8C79-674F-8CE3-D62280338E00}"/>
              </a:ext>
            </a:extLst>
          </p:cNvPr>
          <p:cNvCxnSpPr>
            <a:cxnSpLocks/>
          </p:cNvCxnSpPr>
          <p:nvPr/>
        </p:nvCxnSpPr>
        <p:spPr>
          <a:xfrm>
            <a:off x="5735782" y="2313709"/>
            <a:ext cx="0" cy="484909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A49E3F-C453-C346-BCD7-DC0C2F5833B5}"/>
              </a:ext>
            </a:extLst>
          </p:cNvPr>
          <p:cNvCxnSpPr>
            <a:cxnSpLocks/>
          </p:cNvCxnSpPr>
          <p:nvPr/>
        </p:nvCxnSpPr>
        <p:spPr>
          <a:xfrm flipV="1">
            <a:off x="5721929" y="3962399"/>
            <a:ext cx="0" cy="76200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D9AFFC2-2745-A444-ACCA-7E90CF4008B8}"/>
              </a:ext>
            </a:extLst>
          </p:cNvPr>
          <p:cNvCxnSpPr>
            <a:cxnSpLocks/>
          </p:cNvCxnSpPr>
          <p:nvPr/>
        </p:nvCxnSpPr>
        <p:spPr>
          <a:xfrm>
            <a:off x="6428509" y="2313709"/>
            <a:ext cx="0" cy="484909"/>
          </a:xfrm>
          <a:prstGeom prst="straightConnector1">
            <a:avLst/>
          </a:prstGeom>
          <a:ln w="317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011821F-7E87-0A40-A184-5030F6101C5D}"/>
              </a:ext>
            </a:extLst>
          </p:cNvPr>
          <p:cNvSpPr txBox="1"/>
          <p:nvPr/>
        </p:nvSpPr>
        <p:spPr>
          <a:xfrm>
            <a:off x="4087090" y="2193759"/>
            <a:ext cx="148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“Target”</a:t>
            </a:r>
          </a:p>
          <a:p>
            <a:pPr algn="ctr"/>
            <a:r>
              <a:rPr lang="en-US" dirty="0"/>
              <a:t>Image Hashes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1A6A495-5EA3-5848-B6BE-386F83B897FF}"/>
              </a:ext>
            </a:extLst>
          </p:cNvPr>
          <p:cNvSpPr txBox="1"/>
          <p:nvPr/>
        </p:nvSpPr>
        <p:spPr>
          <a:xfrm>
            <a:off x="3809999" y="4003964"/>
            <a:ext cx="1858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Locally Computed</a:t>
            </a:r>
          </a:p>
          <a:p>
            <a:pPr algn="ctr"/>
            <a:r>
              <a:rPr lang="en-US" dirty="0"/>
              <a:t>Image Hashes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6DC46232-B5CC-5341-9079-5F68D4B1B9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954520">
            <a:off x="6512020" y="2066329"/>
            <a:ext cx="957523" cy="957523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A060139-D775-7242-968E-E34F5C00E687}"/>
              </a:ext>
            </a:extLst>
          </p:cNvPr>
          <p:cNvCxnSpPr>
            <a:cxnSpLocks/>
          </p:cNvCxnSpPr>
          <p:nvPr/>
        </p:nvCxnSpPr>
        <p:spPr>
          <a:xfrm flipH="1">
            <a:off x="2923309" y="1482437"/>
            <a:ext cx="2286000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F84EA8E-2327-784A-A109-00959FCD1AF1}"/>
              </a:ext>
            </a:extLst>
          </p:cNvPr>
          <p:cNvSpPr txBox="1"/>
          <p:nvPr/>
        </p:nvSpPr>
        <p:spPr>
          <a:xfrm>
            <a:off x="3075709" y="1078468"/>
            <a:ext cx="18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Encrypted Images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B4ADBE2F-FC32-A24D-AA58-667611F89D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954520">
            <a:off x="5847002" y="3853565"/>
            <a:ext cx="957523" cy="957523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EE2A59E-7828-1644-8E21-5FA42521A53C}"/>
              </a:ext>
            </a:extLst>
          </p:cNvPr>
          <p:cNvCxnSpPr>
            <a:cxnSpLocks/>
          </p:cNvCxnSpPr>
          <p:nvPr/>
        </p:nvCxnSpPr>
        <p:spPr>
          <a:xfrm flipH="1">
            <a:off x="7245928" y="1863437"/>
            <a:ext cx="2632363" cy="0"/>
          </a:xfrm>
          <a:prstGeom prst="straightConnector1">
            <a:avLst/>
          </a:prstGeom>
          <a:ln w="3175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B3AABEF-B3A7-BF4D-B749-2ADAE3C9A4CF}"/>
              </a:ext>
            </a:extLst>
          </p:cNvPr>
          <p:cNvSpPr txBox="1"/>
          <p:nvPr/>
        </p:nvSpPr>
        <p:spPr>
          <a:xfrm>
            <a:off x="7758545" y="1447800"/>
            <a:ext cx="172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Plaintext Images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B45720-0F7B-8A4D-B745-09B6B19ED99A}"/>
              </a:ext>
            </a:extLst>
          </p:cNvPr>
          <p:cNvCxnSpPr>
            <a:cxnSpLocks/>
          </p:cNvCxnSpPr>
          <p:nvPr/>
        </p:nvCxnSpPr>
        <p:spPr>
          <a:xfrm>
            <a:off x="3352463" y="2216727"/>
            <a:ext cx="0" cy="2521528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76F5A01-7A13-644F-89E9-91F8544E2D5A}"/>
              </a:ext>
            </a:extLst>
          </p:cNvPr>
          <p:cNvCxnSpPr>
            <a:cxnSpLocks/>
          </p:cNvCxnSpPr>
          <p:nvPr/>
        </p:nvCxnSpPr>
        <p:spPr>
          <a:xfrm>
            <a:off x="10862978" y="2895600"/>
            <a:ext cx="0" cy="1856509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A55300F-4319-9340-8F0C-E0814E50F606}"/>
              </a:ext>
            </a:extLst>
          </p:cNvPr>
          <p:cNvCxnSpPr>
            <a:cxnSpLocks/>
          </p:cNvCxnSpPr>
          <p:nvPr/>
        </p:nvCxnSpPr>
        <p:spPr>
          <a:xfrm>
            <a:off x="3352800" y="2198480"/>
            <a:ext cx="6317673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F8DD5D3-3E93-9549-AEF1-25D68D13AB8F}"/>
              </a:ext>
            </a:extLst>
          </p:cNvPr>
          <p:cNvCxnSpPr>
            <a:cxnSpLocks/>
          </p:cNvCxnSpPr>
          <p:nvPr/>
        </p:nvCxnSpPr>
        <p:spPr>
          <a:xfrm>
            <a:off x="3338945" y="4747716"/>
            <a:ext cx="7523019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F0F92955-2DE3-1F4C-9D55-D134C8AC36D8}"/>
              </a:ext>
            </a:extLst>
          </p:cNvPr>
          <p:cNvSpPr txBox="1"/>
          <p:nvPr/>
        </p:nvSpPr>
        <p:spPr>
          <a:xfrm>
            <a:off x="8377945" y="4327688"/>
            <a:ext cx="250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Formal Security Analysis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73D3456-576C-6541-A5A3-A9D4D4B076A8}"/>
              </a:ext>
            </a:extLst>
          </p:cNvPr>
          <p:cNvCxnSpPr>
            <a:cxnSpLocks/>
          </p:cNvCxnSpPr>
          <p:nvPr/>
        </p:nvCxnSpPr>
        <p:spPr>
          <a:xfrm>
            <a:off x="9628909" y="2905062"/>
            <a:ext cx="1246909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D66B1E7-9F8C-2D43-A6E0-0139ADA74AC0}"/>
              </a:ext>
            </a:extLst>
          </p:cNvPr>
          <p:cNvCxnSpPr>
            <a:cxnSpLocks/>
          </p:cNvCxnSpPr>
          <p:nvPr/>
        </p:nvCxnSpPr>
        <p:spPr>
          <a:xfrm>
            <a:off x="9629924" y="2202872"/>
            <a:ext cx="0" cy="67887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69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9" grpId="0"/>
      <p:bldP spid="45" grpId="0" animBg="1"/>
      <p:bldP spid="53" grpId="0"/>
      <p:bldP spid="54" grpId="0"/>
      <p:bldP spid="57" grpId="0"/>
      <p:bldP spid="61" grpId="0"/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620DAD-C9F9-9C41-B9FF-7D07461D4937}"/>
              </a:ext>
            </a:extLst>
          </p:cNvPr>
          <p:cNvSpPr txBox="1"/>
          <p:nvPr/>
        </p:nvSpPr>
        <p:spPr>
          <a:xfrm rot="16200000">
            <a:off x="-523715" y="4072849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5A30-1583-ED49-9EDF-EE0CEB881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1219200" y="3124200"/>
            <a:ext cx="27432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t>3</a:t>
            </a:fld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4BDDD94-7BC9-9645-8B13-AE1800CCC553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Cryptographic Systems In Theory</a:t>
            </a:r>
          </a:p>
        </p:txBody>
      </p:sp>
      <p:sp>
        <p:nvSpPr>
          <p:cNvPr id="16" name="Google Shape;388;p47">
            <a:extLst>
              <a:ext uri="{FF2B5EF4-FFF2-40B4-BE49-F238E27FC236}">
                <a16:creationId xmlns:a16="http://schemas.microsoft.com/office/drawing/2014/main" id="{0F3B4D6C-0671-824F-A5F0-FDFC94158842}"/>
              </a:ext>
            </a:extLst>
          </p:cNvPr>
          <p:cNvSpPr txBox="1"/>
          <p:nvPr/>
        </p:nvSpPr>
        <p:spPr>
          <a:xfrm>
            <a:off x="4475403" y="2344480"/>
            <a:ext cx="3193065" cy="20928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Ideal Functionality</a:t>
            </a:r>
          </a:p>
          <a:p>
            <a:pPr algn="ctr"/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19" name="Google Shape;388;p47">
            <a:extLst>
              <a:ext uri="{FF2B5EF4-FFF2-40B4-BE49-F238E27FC236}">
                <a16:creationId xmlns:a16="http://schemas.microsoft.com/office/drawing/2014/main" id="{F9839B59-0532-5F43-B28D-AB410D4F1379}"/>
              </a:ext>
            </a:extLst>
          </p:cNvPr>
          <p:cNvSpPr txBox="1"/>
          <p:nvPr/>
        </p:nvSpPr>
        <p:spPr>
          <a:xfrm>
            <a:off x="620580" y="2713812"/>
            <a:ext cx="1766047" cy="1354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Adversary</a:t>
            </a:r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0252F800-AACA-A44B-8F34-4B2411A1B3F2}"/>
              </a:ext>
            </a:extLst>
          </p:cNvPr>
          <p:cNvSpPr/>
          <p:nvPr/>
        </p:nvSpPr>
        <p:spPr>
          <a:xfrm>
            <a:off x="2746847" y="3037609"/>
            <a:ext cx="1427018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388;p47">
            <a:extLst>
              <a:ext uri="{FF2B5EF4-FFF2-40B4-BE49-F238E27FC236}">
                <a16:creationId xmlns:a16="http://schemas.microsoft.com/office/drawing/2014/main" id="{02764DCC-8A05-F144-97CC-A94966C398FF}"/>
              </a:ext>
            </a:extLst>
          </p:cNvPr>
          <p:cNvSpPr txBox="1"/>
          <p:nvPr/>
        </p:nvSpPr>
        <p:spPr>
          <a:xfrm>
            <a:off x="9507863" y="2713812"/>
            <a:ext cx="1898073" cy="1354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Honest Party</a:t>
            </a:r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37FB129E-8C9B-7B47-96E8-D648B636EA40}"/>
              </a:ext>
            </a:extLst>
          </p:cNvPr>
          <p:cNvSpPr/>
          <p:nvPr/>
        </p:nvSpPr>
        <p:spPr>
          <a:xfrm flipH="1">
            <a:off x="7873027" y="3037609"/>
            <a:ext cx="1385458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88;p47">
            <a:extLst>
              <a:ext uri="{FF2B5EF4-FFF2-40B4-BE49-F238E27FC236}">
                <a16:creationId xmlns:a16="http://schemas.microsoft.com/office/drawing/2014/main" id="{71837970-5304-2740-BA27-61B0F4D969E0}"/>
              </a:ext>
            </a:extLst>
          </p:cNvPr>
          <p:cNvSpPr txBox="1"/>
          <p:nvPr/>
        </p:nvSpPr>
        <p:spPr>
          <a:xfrm>
            <a:off x="9507863" y="1120540"/>
            <a:ext cx="1898073" cy="1354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Honest Party</a:t>
            </a:r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6DC06083-276C-E443-8D24-EFE145A14295}"/>
              </a:ext>
            </a:extLst>
          </p:cNvPr>
          <p:cNvSpPr/>
          <p:nvPr/>
        </p:nvSpPr>
        <p:spPr>
          <a:xfrm rot="19923882" flipH="1">
            <a:off x="7859172" y="1832265"/>
            <a:ext cx="1385458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388;p47">
            <a:extLst>
              <a:ext uri="{FF2B5EF4-FFF2-40B4-BE49-F238E27FC236}">
                <a16:creationId xmlns:a16="http://schemas.microsoft.com/office/drawing/2014/main" id="{AB6995F6-5D2E-2645-91C1-A230A3760FAF}"/>
              </a:ext>
            </a:extLst>
          </p:cNvPr>
          <p:cNvSpPr txBox="1"/>
          <p:nvPr/>
        </p:nvSpPr>
        <p:spPr>
          <a:xfrm>
            <a:off x="9494009" y="4293230"/>
            <a:ext cx="1898073" cy="1354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Honest Party</a:t>
            </a:r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2B1A85DD-3470-7442-97D0-B84B43F85F40}"/>
              </a:ext>
            </a:extLst>
          </p:cNvPr>
          <p:cNvSpPr/>
          <p:nvPr/>
        </p:nvSpPr>
        <p:spPr>
          <a:xfrm rot="1563010" flipH="1">
            <a:off x="7859174" y="4173682"/>
            <a:ext cx="1385458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91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83DE46-1C69-4F4F-8781-6B693197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A427F3-49C9-0842-805B-9661CFE4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63" y="133839"/>
            <a:ext cx="1563255" cy="185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854E07E-26BD-8B48-96BC-215B8BF66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4691" y="-55420"/>
            <a:ext cx="2189018" cy="218901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E407F0-0F88-E84B-AE94-21639FC8A815}"/>
              </a:ext>
            </a:extLst>
          </p:cNvPr>
          <p:cNvSpPr/>
          <p:nvPr/>
        </p:nvSpPr>
        <p:spPr>
          <a:xfrm>
            <a:off x="2130543" y="2133600"/>
            <a:ext cx="2514193" cy="48246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Apple’s CSAM Scanning Proposal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759381E-0D96-A840-A8DC-4CBE56EC13F0}"/>
              </a:ext>
            </a:extLst>
          </p:cNvPr>
          <p:cNvSpPr/>
          <p:nvPr/>
        </p:nvSpPr>
        <p:spPr>
          <a:xfrm>
            <a:off x="7558061" y="2133598"/>
            <a:ext cx="2514193" cy="48246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Law Enforcement Access</a:t>
            </a:r>
          </a:p>
        </p:txBody>
      </p:sp>
      <p:sp>
        <p:nvSpPr>
          <p:cNvPr id="8" name="Google Shape;386;p47">
            <a:extLst>
              <a:ext uri="{FF2B5EF4-FFF2-40B4-BE49-F238E27FC236}">
                <a16:creationId xmlns:a16="http://schemas.microsoft.com/office/drawing/2014/main" id="{8E25EB8C-F641-7D4E-90D3-26C5C22F56AB}"/>
              </a:ext>
            </a:extLst>
          </p:cNvPr>
          <p:cNvSpPr txBox="1"/>
          <p:nvPr/>
        </p:nvSpPr>
        <p:spPr>
          <a:xfrm>
            <a:off x="1170709" y="2923137"/>
            <a:ext cx="4364181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Easy to Abuse the System</a:t>
            </a:r>
            <a:endParaRPr sz="2400" b="1" dirty="0"/>
          </a:p>
        </p:txBody>
      </p:sp>
      <p:sp>
        <p:nvSpPr>
          <p:cNvPr id="9" name="Google Shape;386;p47">
            <a:extLst>
              <a:ext uri="{FF2B5EF4-FFF2-40B4-BE49-F238E27FC236}">
                <a16:creationId xmlns:a16="http://schemas.microsoft.com/office/drawing/2014/main" id="{D3C55348-2924-C64B-BAF8-BF0589295610}"/>
              </a:ext>
            </a:extLst>
          </p:cNvPr>
          <p:cNvSpPr txBox="1"/>
          <p:nvPr/>
        </p:nvSpPr>
        <p:spPr>
          <a:xfrm>
            <a:off x="1170709" y="3823683"/>
            <a:ext cx="4364181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Difficult to Detect Catastrophic Failure </a:t>
            </a:r>
            <a:endParaRPr sz="2400" b="1" dirty="0"/>
          </a:p>
        </p:txBody>
      </p:sp>
      <p:sp>
        <p:nvSpPr>
          <p:cNvPr id="10" name="Google Shape;386;p47">
            <a:extLst>
              <a:ext uri="{FF2B5EF4-FFF2-40B4-BE49-F238E27FC236}">
                <a16:creationId xmlns:a16="http://schemas.microsoft.com/office/drawing/2014/main" id="{0C640CC1-6047-CF46-8526-8A48D1D64A9E}"/>
              </a:ext>
            </a:extLst>
          </p:cNvPr>
          <p:cNvSpPr txBox="1"/>
          <p:nvPr/>
        </p:nvSpPr>
        <p:spPr>
          <a:xfrm>
            <a:off x="1170709" y="5029029"/>
            <a:ext cx="4364181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Security Analysis Hides Society</a:t>
            </a:r>
            <a:endParaRPr sz="2400" b="1" dirty="0"/>
          </a:p>
        </p:txBody>
      </p:sp>
      <p:sp>
        <p:nvSpPr>
          <p:cNvPr id="11" name="Google Shape;386;p47">
            <a:extLst>
              <a:ext uri="{FF2B5EF4-FFF2-40B4-BE49-F238E27FC236}">
                <a16:creationId xmlns:a16="http://schemas.microsoft.com/office/drawing/2014/main" id="{13857897-B4A0-7549-9498-8A3DAC7AA139}"/>
              </a:ext>
            </a:extLst>
          </p:cNvPr>
          <p:cNvSpPr txBox="1"/>
          <p:nvPr/>
        </p:nvSpPr>
        <p:spPr>
          <a:xfrm>
            <a:off x="1170709" y="5929575"/>
            <a:ext cx="4364181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Value of Proof Unclear</a:t>
            </a:r>
            <a:endParaRPr sz="2400" b="1" dirty="0"/>
          </a:p>
        </p:txBody>
      </p:sp>
      <p:sp>
        <p:nvSpPr>
          <p:cNvPr id="12" name="Google Shape;386;p47">
            <a:extLst>
              <a:ext uri="{FF2B5EF4-FFF2-40B4-BE49-F238E27FC236}">
                <a16:creationId xmlns:a16="http://schemas.microsoft.com/office/drawing/2014/main" id="{84697B79-C595-2443-ADA7-4FC012F1AAB7}"/>
              </a:ext>
            </a:extLst>
          </p:cNvPr>
          <p:cNvSpPr txBox="1"/>
          <p:nvPr/>
        </p:nvSpPr>
        <p:spPr>
          <a:xfrm>
            <a:off x="6657109" y="2950846"/>
            <a:ext cx="4364181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Easy to Abuse the System</a:t>
            </a:r>
            <a:endParaRPr sz="2400" b="1" dirty="0"/>
          </a:p>
        </p:txBody>
      </p:sp>
      <p:sp>
        <p:nvSpPr>
          <p:cNvPr id="13" name="Google Shape;386;p47">
            <a:extLst>
              <a:ext uri="{FF2B5EF4-FFF2-40B4-BE49-F238E27FC236}">
                <a16:creationId xmlns:a16="http://schemas.microsoft.com/office/drawing/2014/main" id="{E2EB3443-81CE-1549-84E2-F8E29A9641E8}"/>
              </a:ext>
            </a:extLst>
          </p:cNvPr>
          <p:cNvSpPr txBox="1"/>
          <p:nvPr/>
        </p:nvSpPr>
        <p:spPr>
          <a:xfrm>
            <a:off x="6657109" y="3851392"/>
            <a:ext cx="4364181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Difficult to Detect Catastrophic Failure </a:t>
            </a:r>
            <a:endParaRPr sz="2400" b="1" dirty="0"/>
          </a:p>
        </p:txBody>
      </p:sp>
      <p:sp>
        <p:nvSpPr>
          <p:cNvPr id="14" name="Google Shape;386;p47">
            <a:extLst>
              <a:ext uri="{FF2B5EF4-FFF2-40B4-BE49-F238E27FC236}">
                <a16:creationId xmlns:a16="http://schemas.microsoft.com/office/drawing/2014/main" id="{9D2DAA83-182E-D34F-85C9-D224683FF51D}"/>
              </a:ext>
            </a:extLst>
          </p:cNvPr>
          <p:cNvSpPr txBox="1"/>
          <p:nvPr/>
        </p:nvSpPr>
        <p:spPr>
          <a:xfrm>
            <a:off x="6657109" y="5056738"/>
            <a:ext cx="4364181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Security Analysis Hides Society</a:t>
            </a:r>
            <a:endParaRPr sz="2400" b="1" dirty="0"/>
          </a:p>
        </p:txBody>
      </p:sp>
      <p:sp>
        <p:nvSpPr>
          <p:cNvPr id="15" name="Google Shape;386;p47">
            <a:extLst>
              <a:ext uri="{FF2B5EF4-FFF2-40B4-BE49-F238E27FC236}">
                <a16:creationId xmlns:a16="http://schemas.microsoft.com/office/drawing/2014/main" id="{105FEC81-7412-AF4C-A2B8-49A811567F02}"/>
              </a:ext>
            </a:extLst>
          </p:cNvPr>
          <p:cNvSpPr txBox="1"/>
          <p:nvPr/>
        </p:nvSpPr>
        <p:spPr>
          <a:xfrm>
            <a:off x="6657109" y="5957284"/>
            <a:ext cx="4364181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Value of Proof Unclear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240903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3B72A-42C0-E34D-B5FB-D5214B1F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6699D8-D985-6E4B-AC18-A57EED7E9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7200" y="3286991"/>
            <a:ext cx="1524000" cy="1524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3818324-51DC-374A-9C43-2149C474D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6250" y="838200"/>
            <a:ext cx="1485900" cy="14859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059D2F-EC29-4C40-A6C0-7177298CA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71" y="3359727"/>
            <a:ext cx="1088857" cy="129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BACBF749-4D20-204B-B736-5364D54E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76" y="914401"/>
            <a:ext cx="1274616" cy="12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9C51FE3-926A-0A4C-8F01-09E8AE82F7BD}"/>
              </a:ext>
            </a:extLst>
          </p:cNvPr>
          <p:cNvSpPr/>
          <p:nvPr/>
        </p:nvSpPr>
        <p:spPr>
          <a:xfrm>
            <a:off x="2095703" y="2311468"/>
            <a:ext cx="2514193" cy="48246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National Center for Missing and Exploited Children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E72D84-F4B1-DE47-A9DF-5FD65572005E}"/>
              </a:ext>
            </a:extLst>
          </p:cNvPr>
          <p:cNvSpPr/>
          <p:nvPr/>
        </p:nvSpPr>
        <p:spPr>
          <a:xfrm>
            <a:off x="2095703" y="4940368"/>
            <a:ext cx="2514193" cy="48246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Apple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37C131D-41B5-4E4B-815E-5919DF5E870D}"/>
              </a:ext>
            </a:extLst>
          </p:cNvPr>
          <p:cNvSpPr/>
          <p:nvPr/>
        </p:nvSpPr>
        <p:spPr>
          <a:xfrm>
            <a:off x="7582103" y="2324100"/>
            <a:ext cx="2514193" cy="48246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Judge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363F8CA-BB2C-724E-9EE0-E09591B55DB9}"/>
              </a:ext>
            </a:extLst>
          </p:cNvPr>
          <p:cNvSpPr/>
          <p:nvPr/>
        </p:nvSpPr>
        <p:spPr>
          <a:xfrm>
            <a:off x="7582103" y="4942609"/>
            <a:ext cx="2514193" cy="48246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381477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26BAF-2385-4142-826E-658BD4E5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1BC1FF8-D94C-714F-9C67-C6EA48F2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594" y="0"/>
            <a:ext cx="6343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75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83807B-5488-1140-810F-8EBB59AA6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Google Shape;388;p47">
            <a:extLst>
              <a:ext uri="{FF2B5EF4-FFF2-40B4-BE49-F238E27FC236}">
                <a16:creationId xmlns:a16="http://schemas.microsoft.com/office/drawing/2014/main" id="{7D834B8B-20AA-494A-B8E8-1DC8A30A9F15}"/>
              </a:ext>
            </a:extLst>
          </p:cNvPr>
          <p:cNvSpPr txBox="1"/>
          <p:nvPr/>
        </p:nvSpPr>
        <p:spPr>
          <a:xfrm>
            <a:off x="6929718" y="3686692"/>
            <a:ext cx="3836894" cy="160039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Private Set Intersection</a:t>
            </a:r>
          </a:p>
          <a:p>
            <a:pPr algn="ctr"/>
            <a:r>
              <a:rPr lang="en-US" sz="1600" dirty="0"/>
              <a:t>(with some superpowers)</a:t>
            </a:r>
          </a:p>
          <a:p>
            <a:pPr algn="ctr"/>
            <a:endParaRPr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935D7A-4271-C845-A5C9-B9E1924269E6}"/>
              </a:ext>
            </a:extLst>
          </p:cNvPr>
          <p:cNvCxnSpPr>
            <a:cxnSpLocks/>
          </p:cNvCxnSpPr>
          <p:nvPr/>
        </p:nvCxnSpPr>
        <p:spPr>
          <a:xfrm>
            <a:off x="6062547" y="3583258"/>
            <a:ext cx="0" cy="28918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650DE8-F769-8D47-AB05-13CB9C2634FF}"/>
              </a:ext>
            </a:extLst>
          </p:cNvPr>
          <p:cNvCxnSpPr>
            <a:cxnSpLocks/>
          </p:cNvCxnSpPr>
          <p:nvPr/>
        </p:nvCxnSpPr>
        <p:spPr>
          <a:xfrm>
            <a:off x="11757103" y="3601843"/>
            <a:ext cx="0" cy="28918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FB9DD8-65E9-CE44-8063-7DADAA67E2E3}"/>
              </a:ext>
            </a:extLst>
          </p:cNvPr>
          <p:cNvCxnSpPr/>
          <p:nvPr/>
        </p:nvCxnSpPr>
        <p:spPr>
          <a:xfrm>
            <a:off x="6055112" y="3586975"/>
            <a:ext cx="5709425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27A623-2C1A-DC40-BC1F-E3F6D4A3737B}"/>
              </a:ext>
            </a:extLst>
          </p:cNvPr>
          <p:cNvSpPr txBox="1"/>
          <p:nvPr/>
        </p:nvSpPr>
        <p:spPr>
          <a:xfrm>
            <a:off x="6188927" y="6017942"/>
            <a:ext cx="373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Boundary of Formal Security Analysis</a:t>
            </a:r>
          </a:p>
        </p:txBody>
      </p:sp>
      <p:sp>
        <p:nvSpPr>
          <p:cNvPr id="15" name="Google Shape;388;p47">
            <a:extLst>
              <a:ext uri="{FF2B5EF4-FFF2-40B4-BE49-F238E27FC236}">
                <a16:creationId xmlns:a16="http://schemas.microsoft.com/office/drawing/2014/main" id="{0173E387-C127-6041-9078-198986F98376}"/>
              </a:ext>
            </a:extLst>
          </p:cNvPr>
          <p:cNvSpPr txBox="1"/>
          <p:nvPr/>
        </p:nvSpPr>
        <p:spPr>
          <a:xfrm>
            <a:off x="1166227" y="286896"/>
            <a:ext cx="193719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Law Enforcement</a:t>
            </a:r>
            <a:endParaRPr lang="en-US" sz="1600" dirty="0"/>
          </a:p>
        </p:txBody>
      </p:sp>
      <p:sp>
        <p:nvSpPr>
          <p:cNvPr id="17" name="Google Shape;388;p47">
            <a:extLst>
              <a:ext uri="{FF2B5EF4-FFF2-40B4-BE49-F238E27FC236}">
                <a16:creationId xmlns:a16="http://schemas.microsoft.com/office/drawing/2014/main" id="{CFC43F0F-E630-C549-9C24-99F6CA85E934}"/>
              </a:ext>
            </a:extLst>
          </p:cNvPr>
          <p:cNvSpPr txBox="1"/>
          <p:nvPr/>
        </p:nvSpPr>
        <p:spPr>
          <a:xfrm>
            <a:off x="3410665" y="1969433"/>
            <a:ext cx="1854063" cy="86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NCMEC</a:t>
            </a:r>
          </a:p>
          <a:p>
            <a:pPr algn="ctr"/>
            <a:endParaRPr lang="en-US" sz="1600" dirty="0"/>
          </a:p>
        </p:txBody>
      </p:sp>
      <p:sp>
        <p:nvSpPr>
          <p:cNvPr id="18" name="Google Shape;388;p47">
            <a:extLst>
              <a:ext uri="{FF2B5EF4-FFF2-40B4-BE49-F238E27FC236}">
                <a16:creationId xmlns:a16="http://schemas.microsoft.com/office/drawing/2014/main" id="{2EE02A0F-244C-4149-93E2-BC8F0F878403}"/>
              </a:ext>
            </a:extLst>
          </p:cNvPr>
          <p:cNvSpPr txBox="1"/>
          <p:nvPr/>
        </p:nvSpPr>
        <p:spPr>
          <a:xfrm>
            <a:off x="7151391" y="1969433"/>
            <a:ext cx="1937190" cy="86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Apple</a:t>
            </a:r>
          </a:p>
          <a:p>
            <a:pPr algn="ctr"/>
            <a:endParaRPr lang="en-US" sz="1600" dirty="0"/>
          </a:p>
        </p:txBody>
      </p:sp>
      <p:sp>
        <p:nvSpPr>
          <p:cNvPr id="19" name="Google Shape;388;p47">
            <a:extLst>
              <a:ext uri="{FF2B5EF4-FFF2-40B4-BE49-F238E27FC236}">
                <a16:creationId xmlns:a16="http://schemas.microsoft.com/office/drawing/2014/main" id="{63626D8A-1BF2-934E-9B23-F45FC966CE0A}"/>
              </a:ext>
            </a:extLst>
          </p:cNvPr>
          <p:cNvSpPr txBox="1"/>
          <p:nvPr/>
        </p:nvSpPr>
        <p:spPr>
          <a:xfrm>
            <a:off x="3327538" y="3902933"/>
            <a:ext cx="193719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Client-Side Processing</a:t>
            </a:r>
            <a:endParaRPr lang="en-US" sz="1600" dirty="0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CEE93A76-4878-7B47-A354-EF15E855FD71}"/>
              </a:ext>
            </a:extLst>
          </p:cNvPr>
          <p:cNvSpPr/>
          <p:nvPr/>
        </p:nvSpPr>
        <p:spPr>
          <a:xfrm>
            <a:off x="5458693" y="4059384"/>
            <a:ext cx="1427018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Bent-Up Arrow 5">
            <a:extLst>
              <a:ext uri="{FF2B5EF4-FFF2-40B4-BE49-F238E27FC236}">
                <a16:creationId xmlns:a16="http://schemas.microsoft.com/office/drawing/2014/main" id="{8565911C-2545-594F-8FAC-40A69C9E3D58}"/>
              </a:ext>
            </a:extLst>
          </p:cNvPr>
          <p:cNvSpPr/>
          <p:nvPr/>
        </p:nvSpPr>
        <p:spPr>
          <a:xfrm rot="10800000" flipH="1">
            <a:off x="9365673" y="2234974"/>
            <a:ext cx="1421313" cy="1408772"/>
          </a:xfrm>
          <a:prstGeom prst="bentUp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3F403F-AEFA-1D4D-8CD8-2F047BAE5568}"/>
              </a:ext>
            </a:extLst>
          </p:cNvPr>
          <p:cNvCxnSpPr>
            <a:cxnSpLocks/>
          </p:cNvCxnSpPr>
          <p:nvPr/>
        </p:nvCxnSpPr>
        <p:spPr>
          <a:xfrm>
            <a:off x="5527964" y="2400300"/>
            <a:ext cx="15240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823C24-4440-1E47-B45D-25BEDEA81913}"/>
              </a:ext>
            </a:extLst>
          </p:cNvPr>
          <p:cNvCxnSpPr>
            <a:cxnSpLocks/>
          </p:cNvCxnSpPr>
          <p:nvPr/>
        </p:nvCxnSpPr>
        <p:spPr>
          <a:xfrm>
            <a:off x="2147455" y="2400300"/>
            <a:ext cx="1108364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FFB851-F0C3-6A4B-82EC-20EC3D93FE10}"/>
              </a:ext>
            </a:extLst>
          </p:cNvPr>
          <p:cNvCxnSpPr>
            <a:cxnSpLocks/>
          </p:cNvCxnSpPr>
          <p:nvPr/>
        </p:nvCxnSpPr>
        <p:spPr>
          <a:xfrm>
            <a:off x="2161309" y="1416628"/>
            <a:ext cx="0" cy="98367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388;p47">
            <a:extLst>
              <a:ext uri="{FF2B5EF4-FFF2-40B4-BE49-F238E27FC236}">
                <a16:creationId xmlns:a16="http://schemas.microsoft.com/office/drawing/2014/main" id="{78FBB8FE-CD11-A045-8754-0CB743E9AC6C}"/>
              </a:ext>
            </a:extLst>
          </p:cNvPr>
          <p:cNvSpPr txBox="1"/>
          <p:nvPr/>
        </p:nvSpPr>
        <p:spPr>
          <a:xfrm>
            <a:off x="5599681" y="300749"/>
            <a:ext cx="1937190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Physical World</a:t>
            </a:r>
            <a:endParaRPr lang="en-US" sz="1600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51745E-0319-674D-BD3F-4481200F5CCE}"/>
              </a:ext>
            </a:extLst>
          </p:cNvPr>
          <p:cNvCxnSpPr>
            <a:cxnSpLocks/>
          </p:cNvCxnSpPr>
          <p:nvPr/>
        </p:nvCxnSpPr>
        <p:spPr>
          <a:xfrm flipH="1">
            <a:off x="3228109" y="807027"/>
            <a:ext cx="2272146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0B88058-C6D9-CB4B-A02C-661A9425320F}"/>
              </a:ext>
            </a:extLst>
          </p:cNvPr>
          <p:cNvCxnSpPr>
            <a:cxnSpLocks/>
          </p:cNvCxnSpPr>
          <p:nvPr/>
        </p:nvCxnSpPr>
        <p:spPr>
          <a:xfrm>
            <a:off x="5499917" y="1690592"/>
            <a:ext cx="0" cy="477948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3E8DD0-5580-FD4E-967D-D635B6F65E63}"/>
              </a:ext>
            </a:extLst>
          </p:cNvPr>
          <p:cNvCxnSpPr>
            <a:cxnSpLocks/>
          </p:cNvCxnSpPr>
          <p:nvPr/>
        </p:nvCxnSpPr>
        <p:spPr>
          <a:xfrm>
            <a:off x="5500255" y="1699716"/>
            <a:ext cx="6442363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56DD854-9996-0B41-9B69-69BA883CC7AB}"/>
              </a:ext>
            </a:extLst>
          </p:cNvPr>
          <p:cNvCxnSpPr>
            <a:cxnSpLocks/>
          </p:cNvCxnSpPr>
          <p:nvPr/>
        </p:nvCxnSpPr>
        <p:spPr>
          <a:xfrm>
            <a:off x="1177299" y="1344228"/>
            <a:ext cx="0" cy="511199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F9BD222-2D8C-524F-AE05-55DE9743E0F1}"/>
              </a:ext>
            </a:extLst>
          </p:cNvPr>
          <p:cNvCxnSpPr>
            <a:cxnSpLocks/>
          </p:cNvCxnSpPr>
          <p:nvPr/>
        </p:nvCxnSpPr>
        <p:spPr>
          <a:xfrm>
            <a:off x="1177636" y="1339497"/>
            <a:ext cx="10778837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0A2A669-F78C-E747-87C2-82304DC00545}"/>
              </a:ext>
            </a:extLst>
          </p:cNvPr>
          <p:cNvCxnSpPr>
            <a:cxnSpLocks/>
          </p:cNvCxnSpPr>
          <p:nvPr/>
        </p:nvCxnSpPr>
        <p:spPr>
          <a:xfrm>
            <a:off x="830933" y="152735"/>
            <a:ext cx="0" cy="6261920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AB7643B-FB5E-6042-ABBE-065212880714}"/>
              </a:ext>
            </a:extLst>
          </p:cNvPr>
          <p:cNvCxnSpPr>
            <a:cxnSpLocks/>
          </p:cNvCxnSpPr>
          <p:nvPr/>
        </p:nvCxnSpPr>
        <p:spPr>
          <a:xfrm>
            <a:off x="831270" y="148004"/>
            <a:ext cx="11083639" cy="0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4CDE85F-C025-1449-B701-C0812C729A5A}"/>
              </a:ext>
            </a:extLst>
          </p:cNvPr>
          <p:cNvSpPr txBox="1"/>
          <p:nvPr/>
        </p:nvSpPr>
        <p:spPr>
          <a:xfrm>
            <a:off x="5846618" y="203096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Hashes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0D62DE-7DFF-1C42-8B76-7918C7264FAD}"/>
              </a:ext>
            </a:extLst>
          </p:cNvPr>
          <p:cNvSpPr txBox="1"/>
          <p:nvPr/>
        </p:nvSpPr>
        <p:spPr>
          <a:xfrm>
            <a:off x="2272145" y="2030968"/>
            <a:ext cx="84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E5E094-BD2C-6E46-B205-EE154DCA436F}"/>
              </a:ext>
            </a:extLst>
          </p:cNvPr>
          <p:cNvSpPr txBox="1"/>
          <p:nvPr/>
        </p:nvSpPr>
        <p:spPr>
          <a:xfrm>
            <a:off x="3906981" y="437696"/>
            <a:ext cx="84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1EEFC0E-8B8D-AD49-8E22-4EE4EE49B5A1}"/>
              </a:ext>
            </a:extLst>
          </p:cNvPr>
          <p:cNvSpPr txBox="1"/>
          <p:nvPr/>
        </p:nvSpPr>
        <p:spPr>
          <a:xfrm>
            <a:off x="1122219" y="5777346"/>
            <a:ext cx="3944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B050"/>
                </a:solidFill>
              </a:rPr>
              <a:t>Prove hashes correspond to images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4BAC38-E67A-0F4A-B132-CD365DD032A0}"/>
              </a:ext>
            </a:extLst>
          </p:cNvPr>
          <p:cNvSpPr txBox="1"/>
          <p:nvPr/>
        </p:nvSpPr>
        <p:spPr>
          <a:xfrm>
            <a:off x="1122219" y="6082146"/>
            <a:ext cx="4355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0B050"/>
                </a:solidFill>
              </a:rPr>
              <a:t>Prove images contain “correct” content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A10222-1478-5948-98CD-137FE2B0E993}"/>
              </a:ext>
            </a:extLst>
          </p:cNvPr>
          <p:cNvSpPr txBox="1"/>
          <p:nvPr/>
        </p:nvSpPr>
        <p:spPr>
          <a:xfrm>
            <a:off x="7994075" y="166255"/>
            <a:ext cx="4087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</a:rPr>
              <a:t>Prove images come from cases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F4DE484-7CAF-8146-87CB-A8B0B34FC522}"/>
              </a:ext>
            </a:extLst>
          </p:cNvPr>
          <p:cNvSpPr txBox="1"/>
          <p:nvPr/>
        </p:nvSpPr>
        <p:spPr>
          <a:xfrm>
            <a:off x="9878293" y="1676399"/>
            <a:ext cx="2082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u="sng" dirty="0">
                <a:solidFill>
                  <a:srgbClr val="FF0000"/>
                </a:solidFill>
              </a:rPr>
              <a:t>Apple’s Inputs </a:t>
            </a:r>
          </a:p>
          <a:p>
            <a:pPr algn="r"/>
            <a:r>
              <a:rPr lang="en-US" sz="2400" b="1" u="sng" dirty="0">
                <a:solidFill>
                  <a:srgbClr val="FF0000"/>
                </a:solidFill>
              </a:rPr>
              <a:t>Match</a:t>
            </a:r>
          </a:p>
          <a:p>
            <a:pPr algn="r"/>
            <a:r>
              <a:rPr lang="en-US" sz="2400" b="1" u="sng" dirty="0">
                <a:solidFill>
                  <a:srgbClr val="FF0000"/>
                </a:solidFill>
              </a:rPr>
              <a:t>NCMEC’s</a:t>
            </a:r>
          </a:p>
        </p:txBody>
      </p:sp>
    </p:spTree>
    <p:extLst>
      <p:ext uri="{BB962C8B-B14F-4D97-AF65-F5344CB8AC3E}">
        <p14:creationId xmlns:p14="http://schemas.microsoft.com/office/powerpoint/2010/main" val="960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F8A7-F4D7-5A49-8C06-771F8507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6CA931-7B59-0F47-83A5-536DB3FD6208}"/>
              </a:ext>
            </a:extLst>
          </p:cNvPr>
          <p:cNvSpPr txBox="1"/>
          <p:nvPr/>
        </p:nvSpPr>
        <p:spPr>
          <a:xfrm>
            <a:off x="749209" y="280736"/>
            <a:ext cx="603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u="sng" dirty="0">
                <a:solidFill>
                  <a:srgbClr val="FF0000"/>
                </a:solidFill>
              </a:rPr>
              <a:t>Apple’s Inputs Match NCMEC’s</a:t>
            </a:r>
          </a:p>
        </p:txBody>
      </p:sp>
      <p:sp>
        <p:nvSpPr>
          <p:cNvPr id="8" name="Google Shape;388;p47">
            <a:extLst>
              <a:ext uri="{FF2B5EF4-FFF2-40B4-BE49-F238E27FC236}">
                <a16:creationId xmlns:a16="http://schemas.microsoft.com/office/drawing/2014/main" id="{CCEAF72F-EBDE-534A-A523-63E8C59F3200}"/>
              </a:ext>
            </a:extLst>
          </p:cNvPr>
          <p:cNvSpPr txBox="1"/>
          <p:nvPr/>
        </p:nvSpPr>
        <p:spPr>
          <a:xfrm>
            <a:off x="4150423" y="3602471"/>
            <a:ext cx="3836894" cy="160039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Private Set Intersection</a:t>
            </a:r>
          </a:p>
          <a:p>
            <a:pPr algn="ctr"/>
            <a:r>
              <a:rPr lang="en-US" sz="1600" dirty="0"/>
              <a:t>(with some superpowers)</a:t>
            </a:r>
          </a:p>
          <a:p>
            <a:pPr algn="ctr"/>
            <a:endParaRPr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691E07-CB1A-AE47-A889-4E7D5AEBAAF5}"/>
              </a:ext>
            </a:extLst>
          </p:cNvPr>
          <p:cNvCxnSpPr>
            <a:cxnSpLocks/>
          </p:cNvCxnSpPr>
          <p:nvPr/>
        </p:nvCxnSpPr>
        <p:spPr>
          <a:xfrm>
            <a:off x="3283252" y="3499037"/>
            <a:ext cx="0" cy="28918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403BD6-0A08-D743-80C6-A77DACF112ED}"/>
              </a:ext>
            </a:extLst>
          </p:cNvPr>
          <p:cNvCxnSpPr>
            <a:cxnSpLocks/>
          </p:cNvCxnSpPr>
          <p:nvPr/>
        </p:nvCxnSpPr>
        <p:spPr>
          <a:xfrm>
            <a:off x="8977808" y="3517622"/>
            <a:ext cx="0" cy="28918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F776E7-3C1B-174E-AE10-65406A51BA14}"/>
              </a:ext>
            </a:extLst>
          </p:cNvPr>
          <p:cNvCxnSpPr/>
          <p:nvPr/>
        </p:nvCxnSpPr>
        <p:spPr>
          <a:xfrm>
            <a:off x="3275817" y="3502754"/>
            <a:ext cx="5709425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388;p47">
            <a:extLst>
              <a:ext uri="{FF2B5EF4-FFF2-40B4-BE49-F238E27FC236}">
                <a16:creationId xmlns:a16="http://schemas.microsoft.com/office/drawing/2014/main" id="{BE4D6E37-4ED5-CF47-B01D-28A09C1C991E}"/>
              </a:ext>
            </a:extLst>
          </p:cNvPr>
          <p:cNvSpPr txBox="1"/>
          <p:nvPr/>
        </p:nvSpPr>
        <p:spPr>
          <a:xfrm>
            <a:off x="4372096" y="1885212"/>
            <a:ext cx="1937190" cy="86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Apple</a:t>
            </a:r>
          </a:p>
          <a:p>
            <a:pPr algn="ctr"/>
            <a:endParaRPr lang="en-US" sz="1600" dirty="0"/>
          </a:p>
        </p:txBody>
      </p:sp>
      <p:sp>
        <p:nvSpPr>
          <p:cNvPr id="14" name="Bent-Up Arrow 13">
            <a:extLst>
              <a:ext uri="{FF2B5EF4-FFF2-40B4-BE49-F238E27FC236}">
                <a16:creationId xmlns:a16="http://schemas.microsoft.com/office/drawing/2014/main" id="{48096AE8-8E0D-BC44-AA9D-24E38A7148F3}"/>
              </a:ext>
            </a:extLst>
          </p:cNvPr>
          <p:cNvSpPr/>
          <p:nvPr/>
        </p:nvSpPr>
        <p:spPr>
          <a:xfrm rot="10800000" flipH="1">
            <a:off x="6586378" y="2150753"/>
            <a:ext cx="1421313" cy="1408772"/>
          </a:xfrm>
          <a:prstGeom prst="bentUp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83B978-A4DE-5A4F-ABC5-C2E2B5EFA018}"/>
              </a:ext>
            </a:extLst>
          </p:cNvPr>
          <p:cNvCxnSpPr>
            <a:cxnSpLocks/>
          </p:cNvCxnSpPr>
          <p:nvPr/>
        </p:nvCxnSpPr>
        <p:spPr>
          <a:xfrm>
            <a:off x="2748669" y="2316079"/>
            <a:ext cx="15240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5CAD47-9980-6140-9FF3-75603B394906}"/>
              </a:ext>
            </a:extLst>
          </p:cNvPr>
          <p:cNvCxnSpPr>
            <a:cxnSpLocks/>
          </p:cNvCxnSpPr>
          <p:nvPr/>
        </p:nvCxnSpPr>
        <p:spPr>
          <a:xfrm>
            <a:off x="2720622" y="1606371"/>
            <a:ext cx="0" cy="477948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992B0D-BDEB-2D49-A5F7-B8AC681452A8}"/>
              </a:ext>
            </a:extLst>
          </p:cNvPr>
          <p:cNvCxnSpPr>
            <a:cxnSpLocks/>
          </p:cNvCxnSpPr>
          <p:nvPr/>
        </p:nvCxnSpPr>
        <p:spPr>
          <a:xfrm>
            <a:off x="2720960" y="1615495"/>
            <a:ext cx="7385566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491BC2-77CF-734E-BB05-B47AB266729E}"/>
              </a:ext>
            </a:extLst>
          </p:cNvPr>
          <p:cNvSpPr txBox="1"/>
          <p:nvPr/>
        </p:nvSpPr>
        <p:spPr>
          <a:xfrm>
            <a:off x="3067323" y="1946747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Hashes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DC5479-C28A-D540-A322-D8E587276E02}"/>
              </a:ext>
            </a:extLst>
          </p:cNvPr>
          <p:cNvCxnSpPr>
            <a:cxnSpLocks/>
          </p:cNvCxnSpPr>
          <p:nvPr/>
        </p:nvCxnSpPr>
        <p:spPr>
          <a:xfrm>
            <a:off x="10104001" y="1590329"/>
            <a:ext cx="0" cy="477948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57DBD8A-085A-B84E-93AB-5CC687E8165A}"/>
              </a:ext>
            </a:extLst>
          </p:cNvPr>
          <p:cNvSpPr txBox="1"/>
          <p:nvPr/>
        </p:nvSpPr>
        <p:spPr>
          <a:xfrm>
            <a:off x="2783097" y="2308058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Com(Hashes)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BB758-1919-3A44-A884-2FE34A13D528}"/>
              </a:ext>
            </a:extLst>
          </p:cNvPr>
          <p:cNvSpPr txBox="1"/>
          <p:nvPr/>
        </p:nvSpPr>
        <p:spPr>
          <a:xfrm>
            <a:off x="7941751" y="2207794"/>
            <a:ext cx="2090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 Normal Protocol + 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NIZK of consistency 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with Com</a:t>
            </a:r>
          </a:p>
        </p:txBody>
      </p:sp>
      <p:sp>
        <p:nvSpPr>
          <p:cNvPr id="24" name="Google Shape;388;p47">
            <a:extLst>
              <a:ext uri="{FF2B5EF4-FFF2-40B4-BE49-F238E27FC236}">
                <a16:creationId xmlns:a16="http://schemas.microsoft.com/office/drawing/2014/main" id="{04D50004-89C5-2D4D-8DC7-AC6544B2AF6E}"/>
              </a:ext>
            </a:extLst>
          </p:cNvPr>
          <p:cNvSpPr txBox="1"/>
          <p:nvPr/>
        </p:nvSpPr>
        <p:spPr>
          <a:xfrm>
            <a:off x="762796" y="1885212"/>
            <a:ext cx="1854063" cy="86173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NCMEC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54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F8A7-F4D7-5A49-8C06-771F8507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43E64-3687-D546-A0CB-1C872C796E30}"/>
              </a:ext>
            </a:extLst>
          </p:cNvPr>
          <p:cNvSpPr txBox="1"/>
          <p:nvPr/>
        </p:nvSpPr>
        <p:spPr>
          <a:xfrm>
            <a:off x="800100" y="288758"/>
            <a:ext cx="7694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00B050"/>
                </a:solidFill>
              </a:rPr>
              <a:t>Prove images contain “correct” content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981BE1-5FFA-D348-9C30-E9F2AF8C38C6}"/>
              </a:ext>
            </a:extLst>
          </p:cNvPr>
          <p:cNvGrpSpPr/>
          <p:nvPr/>
        </p:nvGrpSpPr>
        <p:grpSpPr>
          <a:xfrm>
            <a:off x="1379811" y="1135872"/>
            <a:ext cx="9356178" cy="5418013"/>
            <a:chOff x="1166227" y="286896"/>
            <a:chExt cx="10790246" cy="6248458"/>
          </a:xfrm>
        </p:grpSpPr>
        <p:sp>
          <p:nvSpPr>
            <p:cNvPr id="23" name="Google Shape;388;p47">
              <a:extLst>
                <a:ext uri="{FF2B5EF4-FFF2-40B4-BE49-F238E27FC236}">
                  <a16:creationId xmlns:a16="http://schemas.microsoft.com/office/drawing/2014/main" id="{27597BEA-A020-0841-817B-2B96507D4089}"/>
                </a:ext>
              </a:extLst>
            </p:cNvPr>
            <p:cNvSpPr txBox="1"/>
            <p:nvPr/>
          </p:nvSpPr>
          <p:spPr>
            <a:xfrm>
              <a:off x="6929718" y="3686692"/>
              <a:ext cx="3836894" cy="1600398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endParaRPr lang="en-US" sz="2400" dirty="0"/>
            </a:p>
            <a:p>
              <a:pPr algn="ctr"/>
              <a:r>
                <a:rPr lang="en-US" sz="2400" b="1" dirty="0"/>
                <a:t>Private Set Intersection</a:t>
              </a:r>
            </a:p>
            <a:p>
              <a:pPr algn="ctr"/>
              <a:r>
                <a:rPr lang="en-US" sz="1600" dirty="0"/>
                <a:t>(with some superpowers)</a:t>
              </a:r>
            </a:p>
            <a:p>
              <a:pPr algn="ctr"/>
              <a:endParaRPr sz="24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5CF7C4-2CC0-7E47-9537-34B678C91B3F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47" y="3624885"/>
              <a:ext cx="0" cy="2891884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3472EDC-F4EF-C64D-9571-836D8BA62D20}"/>
                </a:ext>
              </a:extLst>
            </p:cNvPr>
            <p:cNvCxnSpPr>
              <a:cxnSpLocks/>
            </p:cNvCxnSpPr>
            <p:nvPr/>
          </p:nvCxnSpPr>
          <p:spPr>
            <a:xfrm>
              <a:off x="11757103" y="3643470"/>
              <a:ext cx="0" cy="2891884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BCA18F5-B060-E642-9B58-2EF53FDF1637}"/>
                </a:ext>
              </a:extLst>
            </p:cNvPr>
            <p:cNvCxnSpPr/>
            <p:nvPr/>
          </p:nvCxnSpPr>
          <p:spPr>
            <a:xfrm>
              <a:off x="6055112" y="3642477"/>
              <a:ext cx="5709425" cy="0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Google Shape;388;p47">
              <a:extLst>
                <a:ext uri="{FF2B5EF4-FFF2-40B4-BE49-F238E27FC236}">
                  <a16:creationId xmlns:a16="http://schemas.microsoft.com/office/drawing/2014/main" id="{0CF7724B-ECCB-354C-B8C0-7F69937ED8A8}"/>
                </a:ext>
              </a:extLst>
            </p:cNvPr>
            <p:cNvSpPr txBox="1"/>
            <p:nvPr/>
          </p:nvSpPr>
          <p:spPr>
            <a:xfrm>
              <a:off x="1166227" y="286896"/>
              <a:ext cx="1937190" cy="98484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-US" sz="2000" dirty="0"/>
                <a:t>Law Enforcement</a:t>
              </a:r>
            </a:p>
          </p:txBody>
        </p:sp>
        <p:sp>
          <p:nvSpPr>
            <p:cNvPr id="29" name="Google Shape;388;p47">
              <a:extLst>
                <a:ext uri="{FF2B5EF4-FFF2-40B4-BE49-F238E27FC236}">
                  <a16:creationId xmlns:a16="http://schemas.microsoft.com/office/drawing/2014/main" id="{F551B4E2-8D04-844A-A4EF-17A07ED72650}"/>
                </a:ext>
              </a:extLst>
            </p:cNvPr>
            <p:cNvSpPr txBox="1"/>
            <p:nvPr/>
          </p:nvSpPr>
          <p:spPr>
            <a:xfrm>
              <a:off x="3410665" y="1969433"/>
              <a:ext cx="1854063" cy="86173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-US" sz="2400" dirty="0"/>
                <a:t>NCMEC</a:t>
              </a:r>
            </a:p>
            <a:p>
              <a:pPr algn="ctr"/>
              <a:endParaRPr lang="en-US" sz="1600" dirty="0"/>
            </a:p>
          </p:txBody>
        </p:sp>
        <p:sp>
          <p:nvSpPr>
            <p:cNvPr id="30" name="Google Shape;388;p47">
              <a:extLst>
                <a:ext uri="{FF2B5EF4-FFF2-40B4-BE49-F238E27FC236}">
                  <a16:creationId xmlns:a16="http://schemas.microsoft.com/office/drawing/2014/main" id="{76074677-70E8-E944-B546-313757D54CD1}"/>
                </a:ext>
              </a:extLst>
            </p:cNvPr>
            <p:cNvSpPr txBox="1"/>
            <p:nvPr/>
          </p:nvSpPr>
          <p:spPr>
            <a:xfrm>
              <a:off x="7151392" y="1969433"/>
              <a:ext cx="1366587" cy="993816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-US" sz="2400" dirty="0"/>
                <a:t>Apple</a:t>
              </a:r>
            </a:p>
            <a:p>
              <a:pPr algn="ctr"/>
              <a:endParaRPr lang="en-US" sz="1600" dirty="0"/>
            </a:p>
          </p:txBody>
        </p:sp>
        <p:sp>
          <p:nvSpPr>
            <p:cNvPr id="33" name="Bent-Up Arrow 32">
              <a:extLst>
                <a:ext uri="{FF2B5EF4-FFF2-40B4-BE49-F238E27FC236}">
                  <a16:creationId xmlns:a16="http://schemas.microsoft.com/office/drawing/2014/main" id="{7E95E679-E950-6249-BE9D-3361DC3C149C}"/>
                </a:ext>
              </a:extLst>
            </p:cNvPr>
            <p:cNvSpPr/>
            <p:nvPr/>
          </p:nvSpPr>
          <p:spPr>
            <a:xfrm rot="10800000" flipH="1">
              <a:off x="8602509" y="2210929"/>
              <a:ext cx="1053277" cy="1408771"/>
            </a:xfrm>
            <a:prstGeom prst="bentUpArrow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D454EE1-0D57-3C47-B7EA-81F7FEBD35E5}"/>
                </a:ext>
              </a:extLst>
            </p:cNvPr>
            <p:cNvCxnSpPr>
              <a:cxnSpLocks/>
            </p:cNvCxnSpPr>
            <p:nvPr/>
          </p:nvCxnSpPr>
          <p:spPr>
            <a:xfrm>
              <a:off x="5527964" y="2400300"/>
              <a:ext cx="152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03BA2EE-412B-224A-99F6-85BA2BAA9480}"/>
                </a:ext>
              </a:extLst>
            </p:cNvPr>
            <p:cNvCxnSpPr>
              <a:cxnSpLocks/>
            </p:cNvCxnSpPr>
            <p:nvPr/>
          </p:nvCxnSpPr>
          <p:spPr>
            <a:xfrm>
              <a:off x="2147455" y="2400300"/>
              <a:ext cx="1108364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AAAB18D-E801-614A-A21F-67243C2ABC29}"/>
                </a:ext>
              </a:extLst>
            </p:cNvPr>
            <p:cNvCxnSpPr>
              <a:cxnSpLocks/>
            </p:cNvCxnSpPr>
            <p:nvPr/>
          </p:nvCxnSpPr>
          <p:spPr>
            <a:xfrm>
              <a:off x="2161309" y="1416628"/>
              <a:ext cx="0" cy="98367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259A992-D821-A949-9DE0-1E8F33A70485}"/>
                </a:ext>
              </a:extLst>
            </p:cNvPr>
            <p:cNvCxnSpPr>
              <a:cxnSpLocks/>
            </p:cNvCxnSpPr>
            <p:nvPr/>
          </p:nvCxnSpPr>
          <p:spPr>
            <a:xfrm>
              <a:off x="5499917" y="1690592"/>
              <a:ext cx="0" cy="4779481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77CDB6A-5725-E64F-A5AC-04A32E612F07}"/>
                </a:ext>
              </a:extLst>
            </p:cNvPr>
            <p:cNvCxnSpPr>
              <a:cxnSpLocks/>
            </p:cNvCxnSpPr>
            <p:nvPr/>
          </p:nvCxnSpPr>
          <p:spPr>
            <a:xfrm>
              <a:off x="5500255" y="1699716"/>
              <a:ext cx="6442363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357E870-661E-DC49-ABD7-A5428E564358}"/>
                </a:ext>
              </a:extLst>
            </p:cNvPr>
            <p:cNvCxnSpPr>
              <a:cxnSpLocks/>
            </p:cNvCxnSpPr>
            <p:nvPr/>
          </p:nvCxnSpPr>
          <p:spPr>
            <a:xfrm>
              <a:off x="1177299" y="1344228"/>
              <a:ext cx="0" cy="5111990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7E95F9C-6F41-E441-84ED-65CD5C51C583}"/>
                </a:ext>
              </a:extLst>
            </p:cNvPr>
            <p:cNvCxnSpPr>
              <a:cxnSpLocks/>
            </p:cNvCxnSpPr>
            <p:nvPr/>
          </p:nvCxnSpPr>
          <p:spPr>
            <a:xfrm>
              <a:off x="1177636" y="1339497"/>
              <a:ext cx="10778837" cy="0"/>
            </a:xfrm>
            <a:prstGeom prst="line">
              <a:avLst/>
            </a:prstGeom>
            <a:ln w="254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B09307D-CF16-C647-A597-F3384E555398}"/>
                </a:ext>
              </a:extLst>
            </p:cNvPr>
            <p:cNvSpPr txBox="1"/>
            <p:nvPr/>
          </p:nvSpPr>
          <p:spPr>
            <a:xfrm>
              <a:off x="5846618" y="2030968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Hashes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14631F3-613A-094C-9DC4-6B6520F38207}"/>
                </a:ext>
              </a:extLst>
            </p:cNvPr>
            <p:cNvSpPr txBox="1"/>
            <p:nvPr/>
          </p:nvSpPr>
          <p:spPr>
            <a:xfrm>
              <a:off x="2272145" y="2030968"/>
              <a:ext cx="84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Images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5BEC1F2-2D63-FF48-A49D-29CEF550F86E}"/>
              </a:ext>
            </a:extLst>
          </p:cNvPr>
          <p:cNvSpPr txBox="1"/>
          <p:nvPr/>
        </p:nvSpPr>
        <p:spPr>
          <a:xfrm>
            <a:off x="5135402" y="2957764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Com(Hashes)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ABA287-C52D-3248-A128-665BBC24A8A9}"/>
              </a:ext>
            </a:extLst>
          </p:cNvPr>
          <p:cNvSpPr txBox="1"/>
          <p:nvPr/>
        </p:nvSpPr>
        <p:spPr>
          <a:xfrm>
            <a:off x="8842152" y="2797342"/>
            <a:ext cx="2090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 Normal Protocol + 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NIZK of consistency 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with Com(Hash)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F6833D3-96A9-F04C-BE0C-B3F8279ADAB3}"/>
              </a:ext>
            </a:extLst>
          </p:cNvPr>
          <p:cNvSpPr txBox="1"/>
          <p:nvPr/>
        </p:nvSpPr>
        <p:spPr>
          <a:xfrm>
            <a:off x="1834947" y="3414963"/>
            <a:ext cx="196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</a:rPr>
              <a:t>NIZK that images</a:t>
            </a:r>
          </a:p>
          <a:p>
            <a:pPr algn="ctr"/>
            <a:r>
              <a:rPr lang="en-US" b="1" u="sng" dirty="0">
                <a:solidFill>
                  <a:srgbClr val="00B050"/>
                </a:solidFill>
              </a:rPr>
              <a:t>satisfy a predicate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14B6E0-C54F-C44B-9893-7AE0A5183583}"/>
              </a:ext>
            </a:extLst>
          </p:cNvPr>
          <p:cNvSpPr txBox="1"/>
          <p:nvPr/>
        </p:nvSpPr>
        <p:spPr>
          <a:xfrm>
            <a:off x="1897752" y="3045631"/>
            <a:ext cx="143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</a:rPr>
              <a:t>Com(Images)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97748DB-A51E-DB4D-9E32-BE40E03E48A1}"/>
              </a:ext>
            </a:extLst>
          </p:cNvPr>
          <p:cNvSpPr txBox="1"/>
          <p:nvPr/>
        </p:nvSpPr>
        <p:spPr>
          <a:xfrm>
            <a:off x="5128508" y="3354806"/>
            <a:ext cx="209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</a:rPr>
              <a:t>NIZK of consistency </a:t>
            </a:r>
          </a:p>
          <a:p>
            <a:pPr algn="ctr"/>
            <a:r>
              <a:rPr lang="en-US" b="1" u="sng" dirty="0">
                <a:solidFill>
                  <a:srgbClr val="00B050"/>
                </a:solidFill>
              </a:rPr>
              <a:t>with Com(Image)</a:t>
            </a:r>
          </a:p>
        </p:txBody>
      </p:sp>
    </p:spTree>
    <p:extLst>
      <p:ext uri="{BB962C8B-B14F-4D97-AF65-F5344CB8AC3E}">
        <p14:creationId xmlns:p14="http://schemas.microsoft.com/office/powerpoint/2010/main" val="16245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F8A7-F4D7-5A49-8C06-771F8507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4CE44C-B07F-884A-8EB4-7195036BB029}"/>
              </a:ext>
            </a:extLst>
          </p:cNvPr>
          <p:cNvSpPr txBox="1"/>
          <p:nvPr/>
        </p:nvSpPr>
        <p:spPr>
          <a:xfrm>
            <a:off x="792079" y="288758"/>
            <a:ext cx="873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0070C0"/>
                </a:solidFill>
              </a:rPr>
              <a:t>Prove images come from cases (hand wavey)</a:t>
            </a:r>
          </a:p>
        </p:txBody>
      </p:sp>
      <p:sp>
        <p:nvSpPr>
          <p:cNvPr id="32" name="Google Shape;388;p47">
            <a:extLst>
              <a:ext uri="{FF2B5EF4-FFF2-40B4-BE49-F238E27FC236}">
                <a16:creationId xmlns:a16="http://schemas.microsoft.com/office/drawing/2014/main" id="{F8F58C7B-5C99-284C-A1D7-E8C35901347C}"/>
              </a:ext>
            </a:extLst>
          </p:cNvPr>
          <p:cNvSpPr txBox="1"/>
          <p:nvPr/>
        </p:nvSpPr>
        <p:spPr>
          <a:xfrm>
            <a:off x="6642615" y="4260388"/>
            <a:ext cx="3414525" cy="1424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Private Set Intersection</a:t>
            </a:r>
          </a:p>
          <a:p>
            <a:pPr algn="ctr"/>
            <a:r>
              <a:rPr lang="en-US" sz="1600" dirty="0"/>
              <a:t>(with some superpowers)</a:t>
            </a:r>
          </a:p>
          <a:p>
            <a:pPr algn="ctr"/>
            <a:endParaRPr sz="24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E873ED-7580-254B-851D-D5C264F517F2}"/>
              </a:ext>
            </a:extLst>
          </p:cNvPr>
          <p:cNvCxnSpPr>
            <a:cxnSpLocks/>
          </p:cNvCxnSpPr>
          <p:nvPr/>
        </p:nvCxnSpPr>
        <p:spPr>
          <a:xfrm>
            <a:off x="5870903" y="4168340"/>
            <a:ext cx="0" cy="25735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E2D7A8F-5C40-5748-9511-155AC07FD9D0}"/>
              </a:ext>
            </a:extLst>
          </p:cNvPr>
          <p:cNvCxnSpPr>
            <a:cxnSpLocks/>
          </p:cNvCxnSpPr>
          <p:nvPr/>
        </p:nvCxnSpPr>
        <p:spPr>
          <a:xfrm>
            <a:off x="10938597" y="4184879"/>
            <a:ext cx="0" cy="2573543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6246871-6275-8746-A4E3-D80D91F9955E}"/>
              </a:ext>
            </a:extLst>
          </p:cNvPr>
          <p:cNvCxnSpPr/>
          <p:nvPr/>
        </p:nvCxnSpPr>
        <p:spPr>
          <a:xfrm>
            <a:off x="5864286" y="4171648"/>
            <a:ext cx="5080926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Google Shape;388;p47">
            <a:extLst>
              <a:ext uri="{FF2B5EF4-FFF2-40B4-BE49-F238E27FC236}">
                <a16:creationId xmlns:a16="http://schemas.microsoft.com/office/drawing/2014/main" id="{50DA1B77-9AAC-B147-AB18-E8B71186C88B}"/>
              </a:ext>
            </a:extLst>
          </p:cNvPr>
          <p:cNvSpPr txBox="1"/>
          <p:nvPr/>
        </p:nvSpPr>
        <p:spPr>
          <a:xfrm>
            <a:off x="1513575" y="1234845"/>
            <a:ext cx="1723942" cy="8764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000" dirty="0"/>
              <a:t>Law Enforcement</a:t>
            </a:r>
          </a:p>
        </p:txBody>
      </p:sp>
      <p:sp>
        <p:nvSpPr>
          <p:cNvPr id="53" name="Google Shape;388;p47">
            <a:extLst>
              <a:ext uri="{FF2B5EF4-FFF2-40B4-BE49-F238E27FC236}">
                <a16:creationId xmlns:a16="http://schemas.microsoft.com/office/drawing/2014/main" id="{68DAF3BB-772C-7749-ACDC-64FAC70F95A3}"/>
              </a:ext>
            </a:extLst>
          </p:cNvPr>
          <p:cNvSpPr txBox="1"/>
          <p:nvPr/>
        </p:nvSpPr>
        <p:spPr>
          <a:xfrm>
            <a:off x="2993585" y="2732166"/>
            <a:ext cx="1649966" cy="7668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NCMEC</a:t>
            </a:r>
          </a:p>
          <a:p>
            <a:pPr algn="ctr"/>
            <a:endParaRPr lang="en-US" sz="1600" dirty="0"/>
          </a:p>
        </p:txBody>
      </p:sp>
      <p:sp>
        <p:nvSpPr>
          <p:cNvPr id="54" name="Google Shape;388;p47">
            <a:extLst>
              <a:ext uri="{FF2B5EF4-FFF2-40B4-BE49-F238E27FC236}">
                <a16:creationId xmlns:a16="http://schemas.microsoft.com/office/drawing/2014/main" id="{9CAA3CEA-4CCC-B44F-938E-D7FACA2CE858}"/>
              </a:ext>
            </a:extLst>
          </p:cNvPr>
          <p:cNvSpPr txBox="1"/>
          <p:nvPr/>
        </p:nvSpPr>
        <p:spPr>
          <a:xfrm>
            <a:off x="6839886" y="2732166"/>
            <a:ext cx="1723942" cy="7668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Apple</a:t>
            </a:r>
          </a:p>
          <a:p>
            <a:pPr algn="ctr"/>
            <a:endParaRPr lang="en-US" sz="1600" dirty="0"/>
          </a:p>
        </p:txBody>
      </p:sp>
      <p:sp>
        <p:nvSpPr>
          <p:cNvPr id="57" name="Bent-Up Arrow 56">
            <a:extLst>
              <a:ext uri="{FF2B5EF4-FFF2-40B4-BE49-F238E27FC236}">
                <a16:creationId xmlns:a16="http://schemas.microsoft.com/office/drawing/2014/main" id="{F7D0E13E-45A8-9D4C-9D5B-77E99B1F3D33}"/>
              </a:ext>
            </a:extLst>
          </p:cNvPr>
          <p:cNvSpPr/>
          <p:nvPr/>
        </p:nvSpPr>
        <p:spPr>
          <a:xfrm rot="10800000" flipH="1">
            <a:off x="8810418" y="2968476"/>
            <a:ext cx="1264854" cy="1253693"/>
          </a:xfrm>
          <a:prstGeom prst="bentUp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4971B38-234B-CC4D-8C52-CD41245C5DBC}"/>
              </a:ext>
            </a:extLst>
          </p:cNvPr>
          <p:cNvCxnSpPr>
            <a:cxnSpLocks/>
          </p:cNvCxnSpPr>
          <p:nvPr/>
        </p:nvCxnSpPr>
        <p:spPr>
          <a:xfrm>
            <a:off x="4704347" y="3115603"/>
            <a:ext cx="2047057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381BB8E-9AF8-B64F-B7C1-BBF972E74A82}"/>
              </a:ext>
            </a:extLst>
          </p:cNvPr>
          <p:cNvCxnSpPr>
            <a:cxnSpLocks/>
          </p:cNvCxnSpPr>
          <p:nvPr/>
        </p:nvCxnSpPr>
        <p:spPr>
          <a:xfrm>
            <a:off x="1941620" y="3103571"/>
            <a:ext cx="986354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3F1741E-E5DA-4F4A-89B6-5E80688FFC69}"/>
              </a:ext>
            </a:extLst>
          </p:cNvPr>
          <p:cNvCxnSpPr>
            <a:cxnSpLocks/>
          </p:cNvCxnSpPr>
          <p:nvPr/>
        </p:nvCxnSpPr>
        <p:spPr>
          <a:xfrm>
            <a:off x="1953949" y="2228183"/>
            <a:ext cx="0" cy="87538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Google Shape;388;p47">
            <a:extLst>
              <a:ext uri="{FF2B5EF4-FFF2-40B4-BE49-F238E27FC236}">
                <a16:creationId xmlns:a16="http://schemas.microsoft.com/office/drawing/2014/main" id="{827A05BC-3101-2C44-8609-1C2203767FEA}"/>
              </a:ext>
            </a:extLst>
          </p:cNvPr>
          <p:cNvSpPr txBox="1"/>
          <p:nvPr/>
        </p:nvSpPr>
        <p:spPr>
          <a:xfrm>
            <a:off x="5458990" y="1247173"/>
            <a:ext cx="1723942" cy="8764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dirty="0"/>
              <a:t>Physical World</a:t>
            </a:r>
            <a:endParaRPr lang="en-US" sz="160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8C4D712-855C-3B43-8836-FBC61E731948}"/>
              </a:ext>
            </a:extLst>
          </p:cNvPr>
          <p:cNvCxnSpPr>
            <a:cxnSpLocks/>
          </p:cNvCxnSpPr>
          <p:nvPr/>
        </p:nvCxnSpPr>
        <p:spPr>
          <a:xfrm flipH="1">
            <a:off x="3348483" y="1697719"/>
            <a:ext cx="2022026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B53325D-6961-EB4D-9B6E-740631D1CFA3}"/>
              </a:ext>
            </a:extLst>
          </p:cNvPr>
          <p:cNvCxnSpPr>
            <a:cxnSpLocks/>
          </p:cNvCxnSpPr>
          <p:nvPr/>
        </p:nvCxnSpPr>
        <p:spPr>
          <a:xfrm>
            <a:off x="4804724" y="2508084"/>
            <a:ext cx="0" cy="425335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C028457-CE3A-414C-8CF2-F4DCAB7793EA}"/>
              </a:ext>
            </a:extLst>
          </p:cNvPr>
          <p:cNvCxnSpPr>
            <a:cxnSpLocks/>
          </p:cNvCxnSpPr>
          <p:nvPr/>
        </p:nvCxnSpPr>
        <p:spPr>
          <a:xfrm>
            <a:off x="4776537" y="2492140"/>
            <a:ext cx="6327154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73BC4EE-5096-EC4E-8928-C9B9FC5D6EDC}"/>
              </a:ext>
            </a:extLst>
          </p:cNvPr>
          <p:cNvCxnSpPr>
            <a:cxnSpLocks/>
          </p:cNvCxnSpPr>
          <p:nvPr/>
        </p:nvCxnSpPr>
        <p:spPr>
          <a:xfrm>
            <a:off x="1523428" y="2175785"/>
            <a:ext cx="0" cy="4549257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948CD76-7FD2-1548-822F-2DD38C9AFE2C}"/>
              </a:ext>
            </a:extLst>
          </p:cNvPr>
          <p:cNvCxnSpPr>
            <a:cxnSpLocks/>
          </p:cNvCxnSpPr>
          <p:nvPr/>
        </p:nvCxnSpPr>
        <p:spPr>
          <a:xfrm>
            <a:off x="1523728" y="2171574"/>
            <a:ext cx="9592292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0A311D5-BFAF-AF47-AAFA-F8FE5BEA1F47}"/>
              </a:ext>
            </a:extLst>
          </p:cNvPr>
          <p:cNvCxnSpPr>
            <a:cxnSpLocks/>
          </p:cNvCxnSpPr>
          <p:nvPr/>
        </p:nvCxnSpPr>
        <p:spPr>
          <a:xfrm>
            <a:off x="1215190" y="1115452"/>
            <a:ext cx="0" cy="5572602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8C6EA63-8E57-144C-85A2-BC0B03022635}"/>
              </a:ext>
            </a:extLst>
          </p:cNvPr>
          <p:cNvCxnSpPr>
            <a:cxnSpLocks/>
          </p:cNvCxnSpPr>
          <p:nvPr/>
        </p:nvCxnSpPr>
        <p:spPr>
          <a:xfrm>
            <a:off x="1215490" y="1111242"/>
            <a:ext cx="9863542" cy="0"/>
          </a:xfrm>
          <a:prstGeom prst="line">
            <a:avLst/>
          </a:prstGeom>
          <a:ln w="254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3ACA05A-DA6F-0343-B6F5-98FE74610F59}"/>
              </a:ext>
            </a:extLst>
          </p:cNvPr>
          <p:cNvSpPr txBox="1"/>
          <p:nvPr/>
        </p:nvSpPr>
        <p:spPr>
          <a:xfrm>
            <a:off x="5295840" y="2798959"/>
            <a:ext cx="762060" cy="328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Hashes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B86761D-4638-8241-B829-957D312A9CA3}"/>
              </a:ext>
            </a:extLst>
          </p:cNvPr>
          <p:cNvSpPr txBox="1"/>
          <p:nvPr/>
        </p:nvSpPr>
        <p:spPr>
          <a:xfrm>
            <a:off x="2052584" y="2774896"/>
            <a:ext cx="756068" cy="328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BA3595-E374-A14E-9EAD-F6F8BFD8BF7A}"/>
              </a:ext>
            </a:extLst>
          </p:cNvPr>
          <p:cNvSpPr txBox="1"/>
          <p:nvPr/>
        </p:nvSpPr>
        <p:spPr>
          <a:xfrm>
            <a:off x="3952624" y="1369044"/>
            <a:ext cx="756068" cy="328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0EF8F7-3906-1743-90C6-49F66D1946D5}"/>
              </a:ext>
            </a:extLst>
          </p:cNvPr>
          <p:cNvSpPr txBox="1"/>
          <p:nvPr/>
        </p:nvSpPr>
        <p:spPr>
          <a:xfrm>
            <a:off x="4834613" y="3138238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Com(Hashes)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B7D51A1-2D29-5944-81C5-31BE15CDA229}"/>
              </a:ext>
            </a:extLst>
          </p:cNvPr>
          <p:cNvSpPr txBox="1"/>
          <p:nvPr/>
        </p:nvSpPr>
        <p:spPr>
          <a:xfrm>
            <a:off x="10101491" y="2929235"/>
            <a:ext cx="2090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 Normal Protocol + 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NIZK of consistency </a:t>
            </a:r>
          </a:p>
          <a:p>
            <a:pPr algn="ctr"/>
            <a:r>
              <a:rPr lang="en-US" b="1" u="sng" dirty="0">
                <a:solidFill>
                  <a:srgbClr val="FF0000"/>
                </a:solidFill>
              </a:rPr>
              <a:t>with Com(Hash)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624538B-8FDE-CD4A-9DFD-9CCAEB072F0E}"/>
              </a:ext>
            </a:extLst>
          </p:cNvPr>
          <p:cNvSpPr txBox="1"/>
          <p:nvPr/>
        </p:nvSpPr>
        <p:spPr>
          <a:xfrm>
            <a:off x="1522126" y="3495537"/>
            <a:ext cx="196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</a:rPr>
              <a:t>NIZK that images</a:t>
            </a:r>
          </a:p>
          <a:p>
            <a:pPr algn="ctr"/>
            <a:r>
              <a:rPr lang="en-US" b="1" u="sng" dirty="0">
                <a:solidFill>
                  <a:srgbClr val="00B050"/>
                </a:solidFill>
              </a:rPr>
              <a:t>satisfy a predicate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298710-A4CA-AC45-BFA5-489B4FE3DFFD}"/>
              </a:ext>
            </a:extLst>
          </p:cNvPr>
          <p:cNvSpPr txBox="1"/>
          <p:nvPr/>
        </p:nvSpPr>
        <p:spPr>
          <a:xfrm>
            <a:off x="1584931" y="3126205"/>
            <a:ext cx="143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</a:rPr>
              <a:t>Com(Images)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62E9479-7BBB-3847-84B7-A2CD7F8AB52E}"/>
              </a:ext>
            </a:extLst>
          </p:cNvPr>
          <p:cNvSpPr txBox="1"/>
          <p:nvPr/>
        </p:nvSpPr>
        <p:spPr>
          <a:xfrm>
            <a:off x="4827719" y="3535280"/>
            <a:ext cx="209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solidFill>
                  <a:srgbClr val="00B050"/>
                </a:solidFill>
              </a:rPr>
              <a:t>NIZK of consistency </a:t>
            </a:r>
          </a:p>
          <a:p>
            <a:pPr algn="ctr"/>
            <a:r>
              <a:rPr lang="en-US" b="1" u="sng" dirty="0">
                <a:solidFill>
                  <a:srgbClr val="00B050"/>
                </a:solidFill>
              </a:rPr>
              <a:t>with Com(Image)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C12B815-1CD7-7641-80A1-458F7B00BE98}"/>
              </a:ext>
            </a:extLst>
          </p:cNvPr>
          <p:cNvSpPr txBox="1"/>
          <p:nvPr/>
        </p:nvSpPr>
        <p:spPr>
          <a:xfrm>
            <a:off x="7014411" y="1082843"/>
            <a:ext cx="3633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</a:rPr>
              <a:t>Cryptographic </a:t>
            </a:r>
          </a:p>
          <a:p>
            <a:pPr algn="ctr"/>
            <a:r>
              <a:rPr lang="en-US" sz="3200" b="1" u="sng" dirty="0">
                <a:solidFill>
                  <a:srgbClr val="0070C0"/>
                </a:solidFill>
              </a:rPr>
              <a:t>Chain of Custody </a:t>
            </a:r>
          </a:p>
        </p:txBody>
      </p:sp>
    </p:spTree>
    <p:extLst>
      <p:ext uri="{BB962C8B-B14F-4D97-AF65-F5344CB8AC3E}">
        <p14:creationId xmlns:p14="http://schemas.microsoft.com/office/powerpoint/2010/main" val="26032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85B94-3568-EB47-9066-84FC3208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DA3914C-61CB-0C4D-BAF8-4328376D3076}"/>
              </a:ext>
            </a:extLst>
          </p:cNvPr>
          <p:cNvSpPr/>
          <p:nvPr/>
        </p:nvSpPr>
        <p:spPr>
          <a:xfrm>
            <a:off x="2348752" y="2507673"/>
            <a:ext cx="7391400" cy="210833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Opportunities for Future Work</a:t>
            </a:r>
          </a:p>
        </p:txBody>
      </p:sp>
    </p:spTree>
    <p:extLst>
      <p:ext uri="{BB962C8B-B14F-4D97-AF65-F5344CB8AC3E}">
        <p14:creationId xmlns:p14="http://schemas.microsoft.com/office/powerpoint/2010/main" val="3479594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F8A7-F4D7-5A49-8C06-771F8507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851907-2C58-4C42-956C-ED433FB4BA14}"/>
              </a:ext>
            </a:extLst>
          </p:cNvPr>
          <p:cNvSpPr/>
          <p:nvPr/>
        </p:nvSpPr>
        <p:spPr>
          <a:xfrm>
            <a:off x="2362200" y="30099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Is Accountability Enough?</a:t>
            </a:r>
          </a:p>
        </p:txBody>
      </p:sp>
    </p:spTree>
    <p:extLst>
      <p:ext uri="{BB962C8B-B14F-4D97-AF65-F5344CB8AC3E}">
        <p14:creationId xmlns:p14="http://schemas.microsoft.com/office/powerpoint/2010/main" val="486137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770C0F-37D8-C440-AD2D-BBFBB3C1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D2D0A-1396-894B-BF79-B332BE1E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33" y="2054484"/>
            <a:ext cx="5836054" cy="3311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B141A-E33A-BD43-AA6B-D102EB9EC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23" y="5421138"/>
            <a:ext cx="5856754" cy="1187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0E852-0B3E-EC4C-954D-147E7076F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881" y="5523344"/>
            <a:ext cx="5384223" cy="944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86BE7-D06C-9141-A0D0-18D23ABCB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953"/>
          <a:stretch/>
        </p:blipFill>
        <p:spPr>
          <a:xfrm>
            <a:off x="7235354" y="772291"/>
            <a:ext cx="3962401" cy="2353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95CB86-B1CB-364B-B51F-B613CA6318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47"/>
          <a:stretch/>
        </p:blipFill>
        <p:spPr>
          <a:xfrm>
            <a:off x="7341449" y="3110310"/>
            <a:ext cx="3976256" cy="236649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3958CE-443D-3649-BED1-2A8247A50011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Build Better Practice for Theory</a:t>
            </a:r>
          </a:p>
        </p:txBody>
      </p:sp>
    </p:spTree>
    <p:extLst>
      <p:ext uri="{BB962C8B-B14F-4D97-AF65-F5344CB8AC3E}">
        <p14:creationId xmlns:p14="http://schemas.microsoft.com/office/powerpoint/2010/main" val="2690587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620DAD-C9F9-9C41-B9FF-7D07461D4937}"/>
              </a:ext>
            </a:extLst>
          </p:cNvPr>
          <p:cNvSpPr txBox="1"/>
          <p:nvPr/>
        </p:nvSpPr>
        <p:spPr>
          <a:xfrm rot="16200000">
            <a:off x="-523715" y="4072849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5A30-1583-ED49-9EDF-EE0CEB881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1219200" y="3124200"/>
            <a:ext cx="27432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t>4</a:t>
            </a:fld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4BDDD94-7BC9-9645-8B13-AE1800CCC553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Cryptographic Systems In Practice</a:t>
            </a:r>
          </a:p>
        </p:txBody>
      </p:sp>
      <p:sp>
        <p:nvSpPr>
          <p:cNvPr id="7" name="Google Shape;388;p47">
            <a:extLst>
              <a:ext uri="{FF2B5EF4-FFF2-40B4-BE49-F238E27FC236}">
                <a16:creationId xmlns:a16="http://schemas.microsoft.com/office/drawing/2014/main" id="{E53132D6-E07C-2D43-AE1D-FAAB4F8CA8DA}"/>
              </a:ext>
            </a:extLst>
          </p:cNvPr>
          <p:cNvSpPr txBox="1"/>
          <p:nvPr/>
        </p:nvSpPr>
        <p:spPr>
          <a:xfrm>
            <a:off x="4475403" y="2344480"/>
            <a:ext cx="3193065" cy="20928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Cryptographic Protocol</a:t>
            </a:r>
          </a:p>
          <a:p>
            <a:pPr algn="ctr"/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8" name="Google Shape;388;p47">
            <a:extLst>
              <a:ext uri="{FF2B5EF4-FFF2-40B4-BE49-F238E27FC236}">
                <a16:creationId xmlns:a16="http://schemas.microsoft.com/office/drawing/2014/main" id="{4515854E-D4B8-B843-8865-93A6497BA6F9}"/>
              </a:ext>
            </a:extLst>
          </p:cNvPr>
          <p:cNvSpPr txBox="1"/>
          <p:nvPr/>
        </p:nvSpPr>
        <p:spPr>
          <a:xfrm>
            <a:off x="602876" y="2898477"/>
            <a:ext cx="1766047" cy="98484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System Admin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64E8006-1BA8-7846-B9D9-C1D46254565E}"/>
              </a:ext>
            </a:extLst>
          </p:cNvPr>
          <p:cNvSpPr/>
          <p:nvPr/>
        </p:nvSpPr>
        <p:spPr>
          <a:xfrm>
            <a:off x="2746847" y="3037609"/>
            <a:ext cx="1427018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388;p47">
            <a:extLst>
              <a:ext uri="{FF2B5EF4-FFF2-40B4-BE49-F238E27FC236}">
                <a16:creationId xmlns:a16="http://schemas.microsoft.com/office/drawing/2014/main" id="{295EE34F-0246-A84E-9069-DA8E0207C152}"/>
              </a:ext>
            </a:extLst>
          </p:cNvPr>
          <p:cNvSpPr txBox="1"/>
          <p:nvPr/>
        </p:nvSpPr>
        <p:spPr>
          <a:xfrm>
            <a:off x="445168" y="4803297"/>
            <a:ext cx="1923755" cy="17235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Intermediary Organization</a:t>
            </a:r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12" name="Google Shape;388;p47">
            <a:extLst>
              <a:ext uri="{FF2B5EF4-FFF2-40B4-BE49-F238E27FC236}">
                <a16:creationId xmlns:a16="http://schemas.microsoft.com/office/drawing/2014/main" id="{0AB52756-9F55-0543-AB8C-D98AD310F2B5}"/>
              </a:ext>
            </a:extLst>
          </p:cNvPr>
          <p:cNvSpPr txBox="1"/>
          <p:nvPr/>
        </p:nvSpPr>
        <p:spPr>
          <a:xfrm>
            <a:off x="536054" y="1298096"/>
            <a:ext cx="1899692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CEO</a:t>
            </a:r>
            <a:endParaRPr lang="en-US" sz="2400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71018CA-72E5-0544-9D01-D80977371D73}"/>
              </a:ext>
            </a:extLst>
          </p:cNvPr>
          <p:cNvSpPr/>
          <p:nvPr/>
        </p:nvSpPr>
        <p:spPr>
          <a:xfrm rot="16200000">
            <a:off x="1150201" y="3979264"/>
            <a:ext cx="671397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741A9CC-BC92-C946-9187-F86841F78303}"/>
              </a:ext>
            </a:extLst>
          </p:cNvPr>
          <p:cNvSpPr/>
          <p:nvPr/>
        </p:nvSpPr>
        <p:spPr>
          <a:xfrm rot="5400000">
            <a:off x="1168255" y="2093945"/>
            <a:ext cx="635287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388;p47">
            <a:extLst>
              <a:ext uri="{FF2B5EF4-FFF2-40B4-BE49-F238E27FC236}">
                <a16:creationId xmlns:a16="http://schemas.microsoft.com/office/drawing/2014/main" id="{637FE54F-D57C-824E-890A-632D8346E5BF}"/>
              </a:ext>
            </a:extLst>
          </p:cNvPr>
          <p:cNvSpPr txBox="1"/>
          <p:nvPr/>
        </p:nvSpPr>
        <p:spPr>
          <a:xfrm>
            <a:off x="4516501" y="4895538"/>
            <a:ext cx="2120271" cy="1354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Data Collector</a:t>
            </a:r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17" name="Google Shape;388;p47">
            <a:extLst>
              <a:ext uri="{FF2B5EF4-FFF2-40B4-BE49-F238E27FC236}">
                <a16:creationId xmlns:a16="http://schemas.microsoft.com/office/drawing/2014/main" id="{619FE594-9B29-BF4E-9679-B99D6C66CD60}"/>
              </a:ext>
            </a:extLst>
          </p:cNvPr>
          <p:cNvSpPr txBox="1"/>
          <p:nvPr/>
        </p:nvSpPr>
        <p:spPr>
          <a:xfrm>
            <a:off x="9261956" y="2713812"/>
            <a:ext cx="1897687" cy="1354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/>
              <a:t>User Device</a:t>
            </a:r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5543037C-324A-934F-A7CF-28AB9AAF8EE2}"/>
              </a:ext>
            </a:extLst>
          </p:cNvPr>
          <p:cNvSpPr/>
          <p:nvPr/>
        </p:nvSpPr>
        <p:spPr>
          <a:xfrm flipH="1">
            <a:off x="2586789" y="5259441"/>
            <a:ext cx="1635932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388;p47">
            <a:extLst>
              <a:ext uri="{FF2B5EF4-FFF2-40B4-BE49-F238E27FC236}">
                <a16:creationId xmlns:a16="http://schemas.microsoft.com/office/drawing/2014/main" id="{C19DCE68-CCA5-5D43-A93C-E6991425B173}"/>
              </a:ext>
            </a:extLst>
          </p:cNvPr>
          <p:cNvSpPr txBox="1"/>
          <p:nvPr/>
        </p:nvSpPr>
        <p:spPr>
          <a:xfrm>
            <a:off x="9261956" y="375675"/>
            <a:ext cx="1897687" cy="13541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User with Complicated Life</a:t>
            </a:r>
            <a:endParaRPr lang="en-US" sz="2400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06953C55-3C3F-2941-94C8-C6F191364307}"/>
              </a:ext>
            </a:extLst>
          </p:cNvPr>
          <p:cNvSpPr/>
          <p:nvPr/>
        </p:nvSpPr>
        <p:spPr>
          <a:xfrm rot="5400000">
            <a:off x="9929252" y="1837271"/>
            <a:ext cx="563096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AWS Co-Marketing Tools">
            <a:hlinkClick r:id="rId3"/>
            <a:extLst>
              <a:ext uri="{FF2B5EF4-FFF2-40B4-BE49-F238E27FC236}">
                <a16:creationId xmlns:a16="http://schemas.microsoft.com/office/drawing/2014/main" id="{C6472EE0-013A-2144-9C8B-2E635CAA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12" y="5343081"/>
            <a:ext cx="4481095" cy="13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CD6D9F94-9EA0-0B42-83CC-C2360933E0C1}"/>
              </a:ext>
            </a:extLst>
          </p:cNvPr>
          <p:cNvSpPr/>
          <p:nvPr/>
        </p:nvSpPr>
        <p:spPr>
          <a:xfrm flipH="1">
            <a:off x="8013031" y="3037609"/>
            <a:ext cx="1046383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388;p47">
            <a:extLst>
              <a:ext uri="{FF2B5EF4-FFF2-40B4-BE49-F238E27FC236}">
                <a16:creationId xmlns:a16="http://schemas.microsoft.com/office/drawing/2014/main" id="{E52BEE3F-3C74-124E-9CFA-D48DA4BDE282}"/>
              </a:ext>
            </a:extLst>
          </p:cNvPr>
          <p:cNvSpPr txBox="1"/>
          <p:nvPr/>
        </p:nvSpPr>
        <p:spPr>
          <a:xfrm>
            <a:off x="3477776" y="1318147"/>
            <a:ext cx="2120271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Share Holders</a:t>
            </a:r>
            <a:endParaRPr lang="en-US" sz="2400" dirty="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C36338D8-5582-8D43-9C03-D0C82DCC7630}"/>
              </a:ext>
            </a:extLst>
          </p:cNvPr>
          <p:cNvSpPr/>
          <p:nvPr/>
        </p:nvSpPr>
        <p:spPr>
          <a:xfrm flipH="1">
            <a:off x="2618874" y="1248915"/>
            <a:ext cx="665747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388;p47">
            <a:extLst>
              <a:ext uri="{FF2B5EF4-FFF2-40B4-BE49-F238E27FC236}">
                <a16:creationId xmlns:a16="http://schemas.microsoft.com/office/drawing/2014/main" id="{02ED6572-2C5E-9A42-9B32-57CF5A048235}"/>
              </a:ext>
            </a:extLst>
          </p:cNvPr>
          <p:cNvSpPr txBox="1"/>
          <p:nvPr/>
        </p:nvSpPr>
        <p:spPr>
          <a:xfrm>
            <a:off x="6698229" y="1314137"/>
            <a:ext cx="2193108" cy="61551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400" b="1" dirty="0"/>
              <a:t>Politics/Money</a:t>
            </a:r>
            <a:endParaRPr lang="en-US" sz="2400" dirty="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D35EC043-C9AE-7B40-B56F-7C4187F40BF0}"/>
              </a:ext>
            </a:extLst>
          </p:cNvPr>
          <p:cNvSpPr/>
          <p:nvPr/>
        </p:nvSpPr>
        <p:spPr>
          <a:xfrm flipH="1">
            <a:off x="5839327" y="1244905"/>
            <a:ext cx="665747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770C0F-37D8-C440-AD2D-BBFBB3C1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53958CE-443D-3649-BED1-2A8247A50011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Efficient Instantiations for Specific Parameters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1545B8A-4B18-B840-9250-9839BC0302EA}"/>
              </a:ext>
            </a:extLst>
          </p:cNvPr>
          <p:cNvSpPr/>
          <p:nvPr/>
        </p:nvSpPr>
        <p:spPr>
          <a:xfrm>
            <a:off x="1515819" y="1953312"/>
            <a:ext cx="9160362" cy="28751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Theorem (Informal):</a:t>
            </a:r>
          </a:p>
          <a:p>
            <a:r>
              <a:rPr lang="en-US" sz="2800" b="1" dirty="0"/>
              <a:t> </a:t>
            </a:r>
          </a:p>
          <a:p>
            <a:r>
              <a:rPr lang="en-US" sz="2400" dirty="0"/>
              <a:t>If there exists a Retrospective ARLEAS scheme, then there exists an Extractable Witness Encryption scheme for a (non-trivial) language defined over (1) the ledger verification function (2) the transparency function, and (3) the global warrant policy.</a:t>
            </a:r>
          </a:p>
        </p:txBody>
      </p:sp>
    </p:spTree>
    <p:extLst>
      <p:ext uri="{BB962C8B-B14F-4D97-AF65-F5344CB8AC3E}">
        <p14:creationId xmlns:p14="http://schemas.microsoft.com/office/powerpoint/2010/main" val="1513868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85B94-3568-EB47-9066-84FC3208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D2CB31-527E-B344-AF2B-A3B48924C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64"/>
          <a:stretch/>
        </p:blipFill>
        <p:spPr>
          <a:xfrm>
            <a:off x="595290" y="2076450"/>
            <a:ext cx="5069032" cy="27051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12B8E0-6BF1-5546-A9D7-F7819BE664AA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Build Agile Theory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33A4C8-0303-284C-98EF-04A2369F3706}"/>
              </a:ext>
            </a:extLst>
          </p:cNvPr>
          <p:cNvSpPr/>
          <p:nvPr/>
        </p:nvSpPr>
        <p:spPr>
          <a:xfrm>
            <a:off x="8638390" y="1161826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704294-6F3D-344C-8307-8DFFAB978AD7}"/>
              </a:ext>
            </a:extLst>
          </p:cNvPr>
          <p:cNvSpPr/>
          <p:nvPr/>
        </p:nvSpPr>
        <p:spPr>
          <a:xfrm>
            <a:off x="7361815" y="2142564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CE6A5E-4E23-7D42-8B93-1FA787E11D1B}"/>
              </a:ext>
            </a:extLst>
          </p:cNvPr>
          <p:cNvSpPr/>
          <p:nvPr/>
        </p:nvSpPr>
        <p:spPr>
          <a:xfrm>
            <a:off x="10088880" y="2155114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C9134D-A7EF-7B45-BCF5-6D2613AB0C9E}"/>
              </a:ext>
            </a:extLst>
          </p:cNvPr>
          <p:cNvCxnSpPr>
            <a:stCxn id="6" idx="3"/>
            <a:endCxn id="7" idx="0"/>
          </p:cNvCxnSpPr>
          <p:nvPr/>
        </p:nvCxnSpPr>
        <p:spPr>
          <a:xfrm flipH="1">
            <a:off x="7668408" y="1685213"/>
            <a:ext cx="1059781" cy="4573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F7E418-3FF2-8143-BD7A-345BD5E8D82E}"/>
              </a:ext>
            </a:extLst>
          </p:cNvPr>
          <p:cNvCxnSpPr>
            <a:cxnSpLocks/>
            <a:stCxn id="6" idx="5"/>
            <a:endCxn id="8" idx="0"/>
          </p:cNvCxnSpPr>
          <p:nvPr/>
        </p:nvCxnSpPr>
        <p:spPr>
          <a:xfrm>
            <a:off x="9161777" y="1685213"/>
            <a:ext cx="1233696" cy="4699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C22431C-3B58-9D48-8015-A0F073F1B120}"/>
              </a:ext>
            </a:extLst>
          </p:cNvPr>
          <p:cNvSpPr/>
          <p:nvPr/>
        </p:nvSpPr>
        <p:spPr>
          <a:xfrm>
            <a:off x="6675118" y="3166333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BE4DBD-C033-5249-95CD-A85C57CD940F}"/>
              </a:ext>
            </a:extLst>
          </p:cNvPr>
          <p:cNvSpPr/>
          <p:nvPr/>
        </p:nvSpPr>
        <p:spPr>
          <a:xfrm>
            <a:off x="7983966" y="3178883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EE90EA-12B9-A746-A8A8-E6C995BB4644}"/>
              </a:ext>
            </a:extLst>
          </p:cNvPr>
          <p:cNvCxnSpPr>
            <a:cxnSpLocks/>
            <a:stCxn id="7" idx="3"/>
            <a:endCxn id="14" idx="0"/>
          </p:cNvCxnSpPr>
          <p:nvPr/>
        </p:nvCxnSpPr>
        <p:spPr>
          <a:xfrm flipH="1">
            <a:off x="6981711" y="2665951"/>
            <a:ext cx="469903" cy="50038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F2C16A-0D56-8840-8C96-F780A29ACA08}"/>
              </a:ext>
            </a:extLst>
          </p:cNvPr>
          <p:cNvCxnSpPr>
            <a:cxnSpLocks/>
            <a:stCxn id="7" idx="5"/>
            <a:endCxn id="15" idx="0"/>
          </p:cNvCxnSpPr>
          <p:nvPr/>
        </p:nvCxnSpPr>
        <p:spPr>
          <a:xfrm>
            <a:off x="7885202" y="2665951"/>
            <a:ext cx="405357" cy="5129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C9031EFD-DA88-0141-B76C-DBF41E899D00}"/>
              </a:ext>
            </a:extLst>
          </p:cNvPr>
          <p:cNvSpPr/>
          <p:nvPr/>
        </p:nvSpPr>
        <p:spPr>
          <a:xfrm>
            <a:off x="9393218" y="3189641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09702D-A868-8B45-A77E-0EAF75C1CB67}"/>
              </a:ext>
            </a:extLst>
          </p:cNvPr>
          <p:cNvSpPr/>
          <p:nvPr/>
        </p:nvSpPr>
        <p:spPr>
          <a:xfrm>
            <a:off x="10702066" y="3202191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5E4403B-F57B-3C4B-A81B-33FDCEF1B4C1}"/>
              </a:ext>
            </a:extLst>
          </p:cNvPr>
          <p:cNvCxnSpPr>
            <a:cxnSpLocks/>
            <a:stCxn id="8" idx="3"/>
            <a:endCxn id="27" idx="0"/>
          </p:cNvCxnSpPr>
          <p:nvPr/>
        </p:nvCxnSpPr>
        <p:spPr>
          <a:xfrm flipH="1">
            <a:off x="9699811" y="2678501"/>
            <a:ext cx="478868" cy="5111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33B0121-03D7-D945-B454-D3121E24AC75}"/>
              </a:ext>
            </a:extLst>
          </p:cNvPr>
          <p:cNvCxnSpPr>
            <a:cxnSpLocks/>
            <a:stCxn id="8" idx="5"/>
            <a:endCxn id="28" idx="0"/>
          </p:cNvCxnSpPr>
          <p:nvPr/>
        </p:nvCxnSpPr>
        <p:spPr>
          <a:xfrm>
            <a:off x="10612267" y="2678501"/>
            <a:ext cx="396392" cy="52369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D433E07F-D1DB-AB43-BD2D-F258C513B154}"/>
              </a:ext>
            </a:extLst>
          </p:cNvPr>
          <p:cNvSpPr/>
          <p:nvPr/>
        </p:nvSpPr>
        <p:spPr>
          <a:xfrm>
            <a:off x="6262742" y="4405256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4A4166F-BDD4-CC47-AD2A-156567388F58}"/>
              </a:ext>
            </a:extLst>
          </p:cNvPr>
          <p:cNvSpPr/>
          <p:nvPr/>
        </p:nvSpPr>
        <p:spPr>
          <a:xfrm>
            <a:off x="6931510" y="4417807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30D9898-57A0-7A46-85B9-EB8645235CA8}"/>
              </a:ext>
            </a:extLst>
          </p:cNvPr>
          <p:cNvCxnSpPr>
            <a:cxnSpLocks/>
            <a:stCxn id="14" idx="3"/>
            <a:endCxn id="34" idx="0"/>
          </p:cNvCxnSpPr>
          <p:nvPr/>
        </p:nvCxnSpPr>
        <p:spPr>
          <a:xfrm flipH="1">
            <a:off x="6569335" y="3689720"/>
            <a:ext cx="195582" cy="7155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168622-CBD4-9747-A721-043D6BC78213}"/>
              </a:ext>
            </a:extLst>
          </p:cNvPr>
          <p:cNvCxnSpPr>
            <a:cxnSpLocks/>
            <a:stCxn id="14" idx="5"/>
            <a:endCxn id="35" idx="0"/>
          </p:cNvCxnSpPr>
          <p:nvPr/>
        </p:nvCxnSpPr>
        <p:spPr>
          <a:xfrm>
            <a:off x="7198505" y="3689720"/>
            <a:ext cx="39598" cy="7280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D10E95C5-B004-A841-8854-026A3BF40581}"/>
              </a:ext>
            </a:extLst>
          </p:cNvPr>
          <p:cNvSpPr/>
          <p:nvPr/>
        </p:nvSpPr>
        <p:spPr>
          <a:xfrm>
            <a:off x="7684544" y="4417807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D4E097-6034-B649-8B16-E8734551151D}"/>
              </a:ext>
            </a:extLst>
          </p:cNvPr>
          <p:cNvSpPr/>
          <p:nvPr/>
        </p:nvSpPr>
        <p:spPr>
          <a:xfrm>
            <a:off x="8353312" y="4430356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0FA2E65-AC8F-D941-8C24-98CABBE605C8}"/>
              </a:ext>
            </a:extLst>
          </p:cNvPr>
          <p:cNvCxnSpPr>
            <a:cxnSpLocks/>
            <a:stCxn id="15" idx="3"/>
            <a:endCxn id="42" idx="0"/>
          </p:cNvCxnSpPr>
          <p:nvPr/>
        </p:nvCxnSpPr>
        <p:spPr>
          <a:xfrm flipH="1">
            <a:off x="7991137" y="3702270"/>
            <a:ext cx="82628" cy="7155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CBA885-AF05-7A44-A025-556A6DCFBDB5}"/>
              </a:ext>
            </a:extLst>
          </p:cNvPr>
          <p:cNvCxnSpPr>
            <a:cxnSpLocks/>
            <a:stCxn id="15" idx="5"/>
            <a:endCxn id="43" idx="0"/>
          </p:cNvCxnSpPr>
          <p:nvPr/>
        </p:nvCxnSpPr>
        <p:spPr>
          <a:xfrm>
            <a:off x="8507353" y="3702270"/>
            <a:ext cx="152552" cy="7280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DA6B7029-28F4-8E47-9B04-F08FA56E80A4}"/>
              </a:ext>
            </a:extLst>
          </p:cNvPr>
          <p:cNvSpPr/>
          <p:nvPr/>
        </p:nvSpPr>
        <p:spPr>
          <a:xfrm>
            <a:off x="9117104" y="4417807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097C6B-3EF8-6343-AED0-E2E73239F2CD}"/>
              </a:ext>
            </a:extLst>
          </p:cNvPr>
          <p:cNvSpPr/>
          <p:nvPr/>
        </p:nvSpPr>
        <p:spPr>
          <a:xfrm>
            <a:off x="9785872" y="4417807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6B3EB34-B4D2-7F48-A643-08DF27AC4708}"/>
              </a:ext>
            </a:extLst>
          </p:cNvPr>
          <p:cNvCxnSpPr>
            <a:cxnSpLocks/>
            <a:stCxn id="27" idx="3"/>
            <a:endCxn id="57" idx="0"/>
          </p:cNvCxnSpPr>
          <p:nvPr/>
        </p:nvCxnSpPr>
        <p:spPr>
          <a:xfrm flipH="1">
            <a:off x="9423697" y="3713028"/>
            <a:ext cx="59320" cy="7047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6EE2D3D-8263-384F-B822-B8C099E951BE}"/>
              </a:ext>
            </a:extLst>
          </p:cNvPr>
          <p:cNvCxnSpPr>
            <a:cxnSpLocks/>
            <a:stCxn id="27" idx="5"/>
            <a:endCxn id="58" idx="0"/>
          </p:cNvCxnSpPr>
          <p:nvPr/>
        </p:nvCxnSpPr>
        <p:spPr>
          <a:xfrm>
            <a:off x="9916605" y="3713028"/>
            <a:ext cx="175860" cy="7047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7B18BA0C-9CD6-114B-BD40-88648796AF41}"/>
              </a:ext>
            </a:extLst>
          </p:cNvPr>
          <p:cNvSpPr/>
          <p:nvPr/>
        </p:nvSpPr>
        <p:spPr>
          <a:xfrm>
            <a:off x="10442087" y="4417807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2891C38-C728-ED40-84AF-CC3802BE1B1A}"/>
              </a:ext>
            </a:extLst>
          </p:cNvPr>
          <p:cNvSpPr/>
          <p:nvPr/>
        </p:nvSpPr>
        <p:spPr>
          <a:xfrm>
            <a:off x="11110855" y="4417807"/>
            <a:ext cx="613186" cy="6131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6C353F7-2FFE-2A49-BAF8-5D89EC6FA4BD}"/>
              </a:ext>
            </a:extLst>
          </p:cNvPr>
          <p:cNvCxnSpPr>
            <a:cxnSpLocks/>
            <a:stCxn id="28" idx="3"/>
            <a:endCxn id="65" idx="0"/>
          </p:cNvCxnSpPr>
          <p:nvPr/>
        </p:nvCxnSpPr>
        <p:spPr>
          <a:xfrm flipH="1">
            <a:off x="10748680" y="3725578"/>
            <a:ext cx="43185" cy="6922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65B68BC-9919-DE4F-A0B5-C6743FC746AF}"/>
              </a:ext>
            </a:extLst>
          </p:cNvPr>
          <p:cNvCxnSpPr>
            <a:cxnSpLocks/>
            <a:stCxn id="28" idx="5"/>
            <a:endCxn id="66" idx="0"/>
          </p:cNvCxnSpPr>
          <p:nvPr/>
        </p:nvCxnSpPr>
        <p:spPr>
          <a:xfrm>
            <a:off x="11225453" y="3725578"/>
            <a:ext cx="191995" cy="6922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88B4D27-6C33-224F-B91A-04AA26B57EA3}"/>
              </a:ext>
            </a:extLst>
          </p:cNvPr>
          <p:cNvSpPr txBox="1"/>
          <p:nvPr/>
        </p:nvSpPr>
        <p:spPr>
          <a:xfrm>
            <a:off x="7853082" y="753035"/>
            <a:ext cx="235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Master Key Parameters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4A77DE-B667-094D-8AE8-4469BE8D3CA1}"/>
              </a:ext>
            </a:extLst>
          </p:cNvPr>
          <p:cNvGrpSpPr/>
          <p:nvPr/>
        </p:nvGrpSpPr>
        <p:grpSpPr>
          <a:xfrm>
            <a:off x="8316729" y="2927872"/>
            <a:ext cx="3344561" cy="2300344"/>
            <a:chOff x="8316729" y="2927872"/>
            <a:chExt cx="3344561" cy="2300344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2D8DFD3-3C5B-944A-9336-DB71227486BE}"/>
                </a:ext>
              </a:extLst>
            </p:cNvPr>
            <p:cNvCxnSpPr>
              <a:cxnSpLocks/>
            </p:cNvCxnSpPr>
            <p:nvPr/>
          </p:nvCxnSpPr>
          <p:spPr>
            <a:xfrm>
              <a:off x="8917365" y="2938685"/>
              <a:ext cx="2743925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007A8D6-A833-9F43-8BDE-AE55B4618069}"/>
                </a:ext>
              </a:extLst>
            </p:cNvPr>
            <p:cNvCxnSpPr>
              <a:cxnSpLocks/>
            </p:cNvCxnSpPr>
            <p:nvPr/>
          </p:nvCxnSpPr>
          <p:spPr>
            <a:xfrm>
              <a:off x="8316729" y="4113062"/>
              <a:ext cx="655149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AF61CC7-C89A-6545-8E09-E589424A35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9280" y="4130936"/>
              <a:ext cx="0" cy="109728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3698918-BBF8-C043-B05D-C87DF640E2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3501" y="2927872"/>
              <a:ext cx="0" cy="1181549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C91EF7ED-EEE1-4B4F-9012-2BB1D823B766}"/>
              </a:ext>
            </a:extLst>
          </p:cNvPr>
          <p:cNvSpPr txBox="1"/>
          <p:nvPr/>
        </p:nvSpPr>
        <p:spPr>
          <a:xfrm>
            <a:off x="7456842" y="5391373"/>
            <a:ext cx="286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Pre-Constrained Parameters</a:t>
            </a:r>
          </a:p>
        </p:txBody>
      </p:sp>
    </p:spTree>
    <p:extLst>
      <p:ext uri="{BB962C8B-B14F-4D97-AF65-F5344CB8AC3E}">
        <p14:creationId xmlns:p14="http://schemas.microsoft.com/office/powerpoint/2010/main" val="42795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2CE18B-4EFD-5C48-A57E-125BC3C433B2}"/>
              </a:ext>
            </a:extLst>
          </p:cNvPr>
          <p:cNvCxnSpPr/>
          <p:nvPr/>
        </p:nvCxnSpPr>
        <p:spPr>
          <a:xfrm>
            <a:off x="3311912" y="2977375"/>
            <a:ext cx="5709425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E620DAD-C9F9-9C41-B9FF-7D07461D4937}"/>
              </a:ext>
            </a:extLst>
          </p:cNvPr>
          <p:cNvSpPr txBox="1"/>
          <p:nvPr/>
        </p:nvSpPr>
        <p:spPr>
          <a:xfrm rot="16200000">
            <a:off x="-523715" y="4072849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5A30-1583-ED49-9EDF-EE0CEB881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1219200" y="3124200"/>
            <a:ext cx="27432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t>5</a:t>
            </a:fld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4BDDD94-7BC9-9645-8B13-AE1800CCC553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The Limitations of Provable Security</a:t>
            </a:r>
          </a:p>
        </p:txBody>
      </p:sp>
      <p:sp>
        <p:nvSpPr>
          <p:cNvPr id="5" name="Google Shape;388;p47">
            <a:extLst>
              <a:ext uri="{FF2B5EF4-FFF2-40B4-BE49-F238E27FC236}">
                <a16:creationId xmlns:a16="http://schemas.microsoft.com/office/drawing/2014/main" id="{0892C748-9B7B-024A-941D-E798A28C95AA}"/>
              </a:ext>
            </a:extLst>
          </p:cNvPr>
          <p:cNvSpPr txBox="1"/>
          <p:nvPr/>
        </p:nvSpPr>
        <p:spPr>
          <a:xfrm>
            <a:off x="4186518" y="3077092"/>
            <a:ext cx="3836894" cy="20928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Cryptographic Component</a:t>
            </a:r>
          </a:p>
          <a:p>
            <a:pPr algn="ctr"/>
            <a:endParaRPr lang="en-US" sz="2400" dirty="0"/>
          </a:p>
          <a:p>
            <a:pPr algn="ctr"/>
            <a:endParaRPr sz="2400" dirty="0"/>
          </a:p>
        </p:txBody>
      </p:sp>
      <p:sp>
        <p:nvSpPr>
          <p:cNvPr id="7" name="Bent-Up Arrow 6">
            <a:extLst>
              <a:ext uri="{FF2B5EF4-FFF2-40B4-BE49-F238E27FC236}">
                <a16:creationId xmlns:a16="http://schemas.microsoft.com/office/drawing/2014/main" id="{3768401D-B664-3743-A67E-E47202DDEC96}"/>
              </a:ext>
            </a:extLst>
          </p:cNvPr>
          <p:cNvSpPr/>
          <p:nvPr/>
        </p:nvSpPr>
        <p:spPr>
          <a:xfrm rot="10800000" flipH="1">
            <a:off x="2776654" y="1639229"/>
            <a:ext cx="2593205" cy="1408772"/>
          </a:xfrm>
          <a:prstGeom prst="bentUp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BBE30-83A5-7B41-BC9B-9764B8625ACC}"/>
              </a:ext>
            </a:extLst>
          </p:cNvPr>
          <p:cNvSpPr txBox="1"/>
          <p:nvPr/>
        </p:nvSpPr>
        <p:spPr>
          <a:xfrm>
            <a:off x="2687445" y="1639230"/>
            <a:ext cx="2571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Legitimate Social Process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A8AE55-4002-1848-8F49-82C1EE98AF85}"/>
              </a:ext>
            </a:extLst>
          </p:cNvPr>
          <p:cNvCxnSpPr>
            <a:cxnSpLocks/>
          </p:cNvCxnSpPr>
          <p:nvPr/>
        </p:nvCxnSpPr>
        <p:spPr>
          <a:xfrm>
            <a:off x="3319347" y="2973658"/>
            <a:ext cx="0" cy="28918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A43A1F-8CFC-954C-A719-DBD42BA563E1}"/>
              </a:ext>
            </a:extLst>
          </p:cNvPr>
          <p:cNvCxnSpPr>
            <a:cxnSpLocks/>
          </p:cNvCxnSpPr>
          <p:nvPr/>
        </p:nvCxnSpPr>
        <p:spPr>
          <a:xfrm>
            <a:off x="9013903" y="2992243"/>
            <a:ext cx="0" cy="2891884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98331D-861C-5446-BD43-850087249128}"/>
              </a:ext>
            </a:extLst>
          </p:cNvPr>
          <p:cNvGrpSpPr/>
          <p:nvPr/>
        </p:nvGrpSpPr>
        <p:grpSpPr>
          <a:xfrm>
            <a:off x="6947209" y="1624362"/>
            <a:ext cx="3222702" cy="1419922"/>
            <a:chOff x="6947209" y="1624362"/>
            <a:chExt cx="3222702" cy="1419922"/>
          </a:xfrm>
        </p:grpSpPr>
        <p:sp>
          <p:nvSpPr>
            <p:cNvPr id="12" name="Bent-Up Arrow 11">
              <a:extLst>
                <a:ext uri="{FF2B5EF4-FFF2-40B4-BE49-F238E27FC236}">
                  <a16:creationId xmlns:a16="http://schemas.microsoft.com/office/drawing/2014/main" id="{B126A4A7-A03E-DF42-ADE8-92E9F93C2D50}"/>
                </a:ext>
              </a:extLst>
            </p:cNvPr>
            <p:cNvSpPr/>
            <p:nvPr/>
          </p:nvSpPr>
          <p:spPr>
            <a:xfrm rot="10800000">
              <a:off x="6947209" y="1635512"/>
              <a:ext cx="3222702" cy="1408772"/>
            </a:xfrm>
            <a:prstGeom prst="bentUpArrow">
              <a:avLst/>
            </a:prstGeom>
            <a:gradFill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D9D90B-275A-4348-B5EA-31F1EE527405}"/>
                </a:ext>
              </a:extLst>
            </p:cNvPr>
            <p:cNvSpPr txBox="1"/>
            <p:nvPr/>
          </p:nvSpPr>
          <p:spPr>
            <a:xfrm>
              <a:off x="7125629" y="1624362"/>
              <a:ext cx="30442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Compromised Social Process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34B8DF7-B261-7E47-A488-25C68F43D079}"/>
              </a:ext>
            </a:extLst>
          </p:cNvPr>
          <p:cNvSpPr txBox="1"/>
          <p:nvPr/>
        </p:nvSpPr>
        <p:spPr>
          <a:xfrm>
            <a:off x="3445727" y="5408342"/>
            <a:ext cx="4942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Boundary of Formal Security Analysis/Auditability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152CEF-0341-E441-8FBE-CFB2E30844EB}"/>
              </a:ext>
            </a:extLst>
          </p:cNvPr>
          <p:cNvCxnSpPr>
            <a:cxnSpLocks/>
          </p:cNvCxnSpPr>
          <p:nvPr/>
        </p:nvCxnSpPr>
        <p:spPr>
          <a:xfrm>
            <a:off x="2727550" y="1286987"/>
            <a:ext cx="0" cy="5306318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64900C-835C-5847-BABB-ED5A83DE269D}"/>
              </a:ext>
            </a:extLst>
          </p:cNvPr>
          <p:cNvCxnSpPr>
            <a:cxnSpLocks/>
          </p:cNvCxnSpPr>
          <p:nvPr/>
        </p:nvCxnSpPr>
        <p:spPr>
          <a:xfrm>
            <a:off x="10225669" y="1271239"/>
            <a:ext cx="0" cy="5394256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50D120-5BA9-594E-98B0-C98CACFB4330}"/>
              </a:ext>
            </a:extLst>
          </p:cNvPr>
          <p:cNvCxnSpPr>
            <a:cxnSpLocks/>
          </p:cNvCxnSpPr>
          <p:nvPr/>
        </p:nvCxnSpPr>
        <p:spPr>
          <a:xfrm>
            <a:off x="6057900" y="1256371"/>
            <a:ext cx="4175203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D55B26-0B73-6843-8BFE-3E3938B1B0B8}"/>
              </a:ext>
            </a:extLst>
          </p:cNvPr>
          <p:cNvCxnSpPr>
            <a:cxnSpLocks/>
          </p:cNvCxnSpPr>
          <p:nvPr/>
        </p:nvCxnSpPr>
        <p:spPr>
          <a:xfrm>
            <a:off x="2719137" y="1256157"/>
            <a:ext cx="3338763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FF15B1-2E7E-C74E-B778-E378EA773653}"/>
              </a:ext>
            </a:extLst>
          </p:cNvPr>
          <p:cNvSpPr txBox="1"/>
          <p:nvPr/>
        </p:nvSpPr>
        <p:spPr>
          <a:xfrm>
            <a:off x="6477086" y="6354826"/>
            <a:ext cx="3733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Wouldn’t it be better to analyze this?</a:t>
            </a:r>
          </a:p>
        </p:txBody>
      </p:sp>
    </p:spTree>
    <p:extLst>
      <p:ext uri="{BB962C8B-B14F-4D97-AF65-F5344CB8AC3E}">
        <p14:creationId xmlns:p14="http://schemas.microsoft.com/office/powerpoint/2010/main" val="245267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2CE18B-4EFD-5C48-A57E-125BC3C433B2}"/>
              </a:ext>
            </a:extLst>
          </p:cNvPr>
          <p:cNvCxnSpPr>
            <a:cxnSpLocks/>
          </p:cNvCxnSpPr>
          <p:nvPr/>
        </p:nvCxnSpPr>
        <p:spPr>
          <a:xfrm>
            <a:off x="3777916" y="2002817"/>
            <a:ext cx="4584031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E620DAD-C9F9-9C41-B9FF-7D07461D4937}"/>
              </a:ext>
            </a:extLst>
          </p:cNvPr>
          <p:cNvSpPr txBox="1"/>
          <p:nvPr/>
        </p:nvSpPr>
        <p:spPr>
          <a:xfrm rot="16200000">
            <a:off x="-523715" y="4072849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5A30-1583-ED49-9EDF-EE0CEB881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1219200" y="3124200"/>
            <a:ext cx="27432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t>6</a:t>
            </a:fld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4BDDD94-7BC9-9645-8B13-AE1800CCC553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 Simple (and obvious?) Example</a:t>
            </a:r>
          </a:p>
        </p:txBody>
      </p:sp>
      <p:sp>
        <p:nvSpPr>
          <p:cNvPr id="5" name="Google Shape;388;p47">
            <a:extLst>
              <a:ext uri="{FF2B5EF4-FFF2-40B4-BE49-F238E27FC236}">
                <a16:creationId xmlns:a16="http://schemas.microsoft.com/office/drawing/2014/main" id="{0892C748-9B7B-024A-941D-E798A28C95AA}"/>
              </a:ext>
            </a:extLst>
          </p:cNvPr>
          <p:cNvSpPr txBox="1"/>
          <p:nvPr/>
        </p:nvSpPr>
        <p:spPr>
          <a:xfrm>
            <a:off x="4139453" y="2382580"/>
            <a:ext cx="3836894" cy="20928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b="1" dirty="0"/>
              <a:t>MPC</a:t>
            </a:r>
          </a:p>
          <a:p>
            <a:pPr algn="ctr"/>
            <a:r>
              <a:rPr lang="en-US" sz="2400" dirty="0"/>
              <a:t>(For Satellite Collision)</a:t>
            </a:r>
          </a:p>
          <a:p>
            <a:pPr algn="ctr"/>
            <a:endParaRPr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A8AE55-4002-1848-8F49-82C1EE98AF85}"/>
              </a:ext>
            </a:extLst>
          </p:cNvPr>
          <p:cNvCxnSpPr>
            <a:cxnSpLocks/>
          </p:cNvCxnSpPr>
          <p:nvPr/>
        </p:nvCxnSpPr>
        <p:spPr>
          <a:xfrm>
            <a:off x="3776547" y="1983058"/>
            <a:ext cx="0" cy="349131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A43A1F-8CFC-954C-A719-DBD42BA563E1}"/>
              </a:ext>
            </a:extLst>
          </p:cNvPr>
          <p:cNvCxnSpPr>
            <a:cxnSpLocks/>
          </p:cNvCxnSpPr>
          <p:nvPr/>
        </p:nvCxnSpPr>
        <p:spPr>
          <a:xfrm>
            <a:off x="8376230" y="1983058"/>
            <a:ext cx="0" cy="3479279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4B8DF7-B261-7E47-A488-25C68F43D079}"/>
              </a:ext>
            </a:extLst>
          </p:cNvPr>
          <p:cNvSpPr txBox="1"/>
          <p:nvPr/>
        </p:nvSpPr>
        <p:spPr>
          <a:xfrm>
            <a:off x="3758548" y="5131615"/>
            <a:ext cx="3427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Beautiful Malicious </a:t>
            </a:r>
            <a:r>
              <a:rPr lang="en-US" b="1" u="sng" dirty="0" err="1"/>
              <a:t>Secuirty</a:t>
            </a:r>
            <a:r>
              <a:rPr lang="en-US" b="1" u="sng" dirty="0"/>
              <a:t> Proof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152CEF-0341-E441-8FBE-CFB2E30844EB}"/>
              </a:ext>
            </a:extLst>
          </p:cNvPr>
          <p:cNvCxnSpPr>
            <a:cxnSpLocks/>
          </p:cNvCxnSpPr>
          <p:nvPr/>
        </p:nvCxnSpPr>
        <p:spPr>
          <a:xfrm>
            <a:off x="1494313" y="1311051"/>
            <a:ext cx="0" cy="5306318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64900C-835C-5847-BABB-ED5A83DE269D}"/>
              </a:ext>
            </a:extLst>
          </p:cNvPr>
          <p:cNvCxnSpPr>
            <a:cxnSpLocks/>
          </p:cNvCxnSpPr>
          <p:nvPr/>
        </p:nvCxnSpPr>
        <p:spPr>
          <a:xfrm>
            <a:off x="10654795" y="1283271"/>
            <a:ext cx="0" cy="5394256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50D120-5BA9-594E-98B0-C98CACFB4330}"/>
              </a:ext>
            </a:extLst>
          </p:cNvPr>
          <p:cNvCxnSpPr>
            <a:cxnSpLocks/>
          </p:cNvCxnSpPr>
          <p:nvPr/>
        </p:nvCxnSpPr>
        <p:spPr>
          <a:xfrm>
            <a:off x="6057900" y="1268403"/>
            <a:ext cx="4604329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0D55B26-0B73-6843-8BFE-3E3938B1B0B8}"/>
              </a:ext>
            </a:extLst>
          </p:cNvPr>
          <p:cNvCxnSpPr>
            <a:cxnSpLocks/>
          </p:cNvCxnSpPr>
          <p:nvPr/>
        </p:nvCxnSpPr>
        <p:spPr>
          <a:xfrm>
            <a:off x="1485900" y="1280221"/>
            <a:ext cx="45720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260DF900-0044-DB4D-88BA-395037A2A07A}"/>
              </a:ext>
            </a:extLst>
          </p:cNvPr>
          <p:cNvSpPr/>
          <p:nvPr/>
        </p:nvSpPr>
        <p:spPr>
          <a:xfrm flipH="1">
            <a:off x="8073189" y="3075709"/>
            <a:ext cx="926431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F7B7C51D-9518-FF46-B178-2C2AE34FA7FF}"/>
              </a:ext>
            </a:extLst>
          </p:cNvPr>
          <p:cNvSpPr/>
          <p:nvPr/>
        </p:nvSpPr>
        <p:spPr>
          <a:xfrm>
            <a:off x="3092116" y="3075709"/>
            <a:ext cx="922422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AA9669-B163-D849-A3D1-9309CA09A960}"/>
              </a:ext>
            </a:extLst>
          </p:cNvPr>
          <p:cNvSpPr txBox="1"/>
          <p:nvPr/>
        </p:nvSpPr>
        <p:spPr>
          <a:xfrm>
            <a:off x="1639444" y="3013501"/>
            <a:ext cx="1293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Satellite </a:t>
            </a:r>
          </a:p>
          <a:p>
            <a:pPr algn="ctr"/>
            <a:r>
              <a:rPr lang="en-US" sz="2400" b="1" u="sng" dirty="0"/>
              <a:t>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C7CC4F-6939-E246-9F4A-C3BD5749C2BA}"/>
              </a:ext>
            </a:extLst>
          </p:cNvPr>
          <p:cNvSpPr txBox="1"/>
          <p:nvPr/>
        </p:nvSpPr>
        <p:spPr>
          <a:xfrm>
            <a:off x="9259444" y="3002743"/>
            <a:ext cx="1293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Satellite </a:t>
            </a:r>
          </a:p>
          <a:p>
            <a:pPr algn="ctr"/>
            <a:r>
              <a:rPr lang="en-US" sz="2400" b="1" u="sng" dirty="0"/>
              <a:t>Position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9EE7AC-2E42-B54B-A5FC-1EE59E51B5BA}"/>
              </a:ext>
            </a:extLst>
          </p:cNvPr>
          <p:cNvSpPr txBox="1"/>
          <p:nvPr/>
        </p:nvSpPr>
        <p:spPr>
          <a:xfrm>
            <a:off x="1554133" y="5299501"/>
            <a:ext cx="1463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Satellite</a:t>
            </a:r>
          </a:p>
          <a:p>
            <a:pPr algn="ctr"/>
            <a:r>
              <a:rPr lang="en-US" sz="2400" b="1" u="sng" dirty="0"/>
              <a:t>Telemetry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33B94A-C106-5C4D-BBBC-7B702C22C38E}"/>
              </a:ext>
            </a:extLst>
          </p:cNvPr>
          <p:cNvSpPr txBox="1"/>
          <p:nvPr/>
        </p:nvSpPr>
        <p:spPr>
          <a:xfrm>
            <a:off x="9174133" y="5299501"/>
            <a:ext cx="1463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/>
              <a:t>Satellite</a:t>
            </a:r>
          </a:p>
          <a:p>
            <a:pPr algn="ctr"/>
            <a:r>
              <a:rPr lang="en-US" sz="2400" b="1" u="sng" dirty="0"/>
              <a:t>Telemetry</a:t>
            </a: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37BD2105-EBFE-9541-A754-577675000CE8}"/>
              </a:ext>
            </a:extLst>
          </p:cNvPr>
          <p:cNvSpPr/>
          <p:nvPr/>
        </p:nvSpPr>
        <p:spPr>
          <a:xfrm rot="16200000">
            <a:off x="1824790" y="4180609"/>
            <a:ext cx="922422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65A3AB3D-8EB8-B24A-A45A-BC82481A5607}"/>
              </a:ext>
            </a:extLst>
          </p:cNvPr>
          <p:cNvSpPr/>
          <p:nvPr/>
        </p:nvSpPr>
        <p:spPr>
          <a:xfrm rot="16200000">
            <a:off x="9444789" y="4180609"/>
            <a:ext cx="922422" cy="706581"/>
          </a:xfrm>
          <a:prstGeom prst="rightArrow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3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/>
      <p:bldP spid="30" grpId="0"/>
      <p:bldP spid="31" grpId="0"/>
      <p:bldP spid="32" grpId="0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620DAD-C9F9-9C41-B9FF-7D07461D4937}"/>
              </a:ext>
            </a:extLst>
          </p:cNvPr>
          <p:cNvSpPr txBox="1"/>
          <p:nvPr/>
        </p:nvSpPr>
        <p:spPr>
          <a:xfrm rot="16200000">
            <a:off x="-523715" y="4072849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5A30-1583-ED49-9EDF-EE0CEB881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1219200" y="3124200"/>
            <a:ext cx="27432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t>7</a:t>
            </a:fld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4BDDD94-7BC9-9645-8B13-AE1800CCC553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What Could We Ask For?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65CADF-C93E-F740-B038-BA59583D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187742"/>
            <a:ext cx="1203158" cy="1203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C62DE9-AF7C-C64A-A45F-C6DF579B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353" y="2211806"/>
            <a:ext cx="1179094" cy="1179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0FF440-98C3-C849-B7BE-DFCF345BE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8747" y="2151647"/>
            <a:ext cx="1239253" cy="12392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638BF3-6627-0E44-8575-5B9C7081A63D}"/>
              </a:ext>
            </a:extLst>
          </p:cNvPr>
          <p:cNvSpPr txBox="1"/>
          <p:nvPr/>
        </p:nvSpPr>
        <p:spPr>
          <a:xfrm>
            <a:off x="986590" y="3502967"/>
            <a:ext cx="259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Hope Policies Work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31F80-5359-0641-825C-0575C300F459}"/>
              </a:ext>
            </a:extLst>
          </p:cNvPr>
          <p:cNvSpPr txBox="1"/>
          <p:nvPr/>
        </p:nvSpPr>
        <p:spPr>
          <a:xfrm>
            <a:off x="8815137" y="3502967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Abuse Impossible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5B5398-F1FA-7440-97FC-36A1556EB063}"/>
              </a:ext>
            </a:extLst>
          </p:cNvPr>
          <p:cNvSpPr txBox="1"/>
          <p:nvPr/>
        </p:nvSpPr>
        <p:spPr>
          <a:xfrm>
            <a:off x="4429313" y="3499184"/>
            <a:ext cx="3257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Accountability Measures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3E3330-D2D6-D248-A495-2B47C422BBF6}"/>
              </a:ext>
            </a:extLst>
          </p:cNvPr>
          <p:cNvSpPr txBox="1"/>
          <p:nvPr/>
        </p:nvSpPr>
        <p:spPr>
          <a:xfrm>
            <a:off x="1485900" y="3930134"/>
            <a:ext cx="246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eg.</a:t>
            </a:r>
            <a:r>
              <a:rPr lang="en-US" i="1" dirty="0"/>
              <a:t> Semi-honest Security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255B6C-4D05-9D49-99F3-397B5ED0B0F0}"/>
              </a:ext>
            </a:extLst>
          </p:cNvPr>
          <p:cNvSpPr txBox="1"/>
          <p:nvPr/>
        </p:nvSpPr>
        <p:spPr>
          <a:xfrm>
            <a:off x="9144001" y="3930134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eg.</a:t>
            </a:r>
            <a:r>
              <a:rPr lang="en-US" i="1" dirty="0"/>
              <a:t> Malicious Security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3DB1AC-299F-AF4F-BC4A-3C2047C98CB3}"/>
              </a:ext>
            </a:extLst>
          </p:cNvPr>
          <p:cNvSpPr txBox="1"/>
          <p:nvPr/>
        </p:nvSpPr>
        <p:spPr>
          <a:xfrm>
            <a:off x="5678906" y="3926305"/>
            <a:ext cx="192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eg.</a:t>
            </a:r>
            <a:r>
              <a:rPr lang="en-US" i="1" dirty="0"/>
              <a:t> Covert Security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7F60BC-391B-B34C-BA7B-4359156EA847}"/>
              </a:ext>
            </a:extLst>
          </p:cNvPr>
          <p:cNvCxnSpPr>
            <a:cxnSpLocks/>
          </p:cNvCxnSpPr>
          <p:nvPr/>
        </p:nvCxnSpPr>
        <p:spPr>
          <a:xfrm flipV="1">
            <a:off x="1485900" y="3390900"/>
            <a:ext cx="9182100" cy="4011"/>
          </a:xfrm>
          <a:prstGeom prst="straightConnector1">
            <a:avLst/>
          </a:prstGeom>
          <a:ln w="3175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1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620DAD-C9F9-9C41-B9FF-7D07461D4937}"/>
              </a:ext>
            </a:extLst>
          </p:cNvPr>
          <p:cNvSpPr txBox="1"/>
          <p:nvPr/>
        </p:nvSpPr>
        <p:spPr>
          <a:xfrm rot="16200000">
            <a:off x="-523715" y="4072849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5A30-1583-ED49-9EDF-EE0CEB881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-1219200" y="3124200"/>
            <a:ext cx="2743200" cy="304800"/>
          </a:xfrm>
        </p:spPr>
        <p:txBody>
          <a:bodyPr/>
          <a:lstStyle/>
          <a:p>
            <a:fld id="{C34242C6-55B5-E24D-9862-D01ED99B59CD}" type="slidenum">
              <a:rPr lang="en-US" smtClean="0"/>
              <a:t>8</a:t>
            </a:fld>
            <a:endParaRPr lang="en-US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4BDDD94-7BC9-9645-8B13-AE1800CCC553}"/>
              </a:ext>
            </a:extLst>
          </p:cNvPr>
          <p:cNvSpPr/>
          <p:nvPr/>
        </p:nvSpPr>
        <p:spPr>
          <a:xfrm>
            <a:off x="304800" y="152400"/>
            <a:ext cx="7391400" cy="7620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Outline For Today</a:t>
            </a:r>
          </a:p>
        </p:txBody>
      </p:sp>
      <p:sp>
        <p:nvSpPr>
          <p:cNvPr id="5" name="Google Shape;386;p47">
            <a:extLst>
              <a:ext uri="{FF2B5EF4-FFF2-40B4-BE49-F238E27FC236}">
                <a16:creationId xmlns:a16="http://schemas.microsoft.com/office/drawing/2014/main" id="{8D971D6F-9C2A-C44F-A5F4-3538D1C5E5E2}"/>
              </a:ext>
            </a:extLst>
          </p:cNvPr>
          <p:cNvSpPr txBox="1"/>
          <p:nvPr/>
        </p:nvSpPr>
        <p:spPr>
          <a:xfrm>
            <a:off x="1509712" y="1420217"/>
            <a:ext cx="9144000" cy="14772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" sz="2400" b="1" dirty="0"/>
          </a:p>
          <a:p>
            <a:pPr algn="ctr"/>
            <a:r>
              <a:rPr lang="en" sz="3200" b="1" dirty="0"/>
              <a:t>Abuse Resistant Law Enforcement Access Systems</a:t>
            </a:r>
          </a:p>
          <a:p>
            <a:pPr algn="ctr"/>
            <a:endParaRPr sz="2400" b="1" dirty="0"/>
          </a:p>
        </p:txBody>
      </p:sp>
      <p:sp>
        <p:nvSpPr>
          <p:cNvPr id="7" name="Google Shape;387;p47">
            <a:extLst>
              <a:ext uri="{FF2B5EF4-FFF2-40B4-BE49-F238E27FC236}">
                <a16:creationId xmlns:a16="http://schemas.microsoft.com/office/drawing/2014/main" id="{518DF5CD-0258-404F-8CF1-AFCCA9F0158F}"/>
              </a:ext>
            </a:extLst>
          </p:cNvPr>
          <p:cNvSpPr txBox="1"/>
          <p:nvPr/>
        </p:nvSpPr>
        <p:spPr>
          <a:xfrm>
            <a:off x="1524000" y="3135229"/>
            <a:ext cx="9144000" cy="14772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b="1" dirty="0"/>
          </a:p>
          <a:p>
            <a:pPr algn="ctr"/>
            <a:r>
              <a:rPr lang="en-US" sz="3200" b="1" dirty="0"/>
              <a:t>Apple’s CSAM Scanning Protocol</a:t>
            </a:r>
          </a:p>
          <a:p>
            <a:pPr algn="ctr"/>
            <a:endParaRPr sz="2400" b="1" dirty="0"/>
          </a:p>
        </p:txBody>
      </p:sp>
      <p:sp>
        <p:nvSpPr>
          <p:cNvPr id="8" name="Google Shape;388;p47">
            <a:extLst>
              <a:ext uri="{FF2B5EF4-FFF2-40B4-BE49-F238E27FC236}">
                <a16:creationId xmlns:a16="http://schemas.microsoft.com/office/drawing/2014/main" id="{BB2397C9-594F-594F-B166-2AD172542E7E}"/>
              </a:ext>
            </a:extLst>
          </p:cNvPr>
          <p:cNvSpPr txBox="1"/>
          <p:nvPr/>
        </p:nvSpPr>
        <p:spPr>
          <a:xfrm>
            <a:off x="1524000" y="4855996"/>
            <a:ext cx="9144000" cy="147728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3200" b="1" dirty="0"/>
              <a:t>Conclusions and Opportunities for Future Work</a:t>
            </a:r>
          </a:p>
          <a:p>
            <a:pPr algn="ctr"/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538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5848B-E399-334F-B645-A2689A94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42C6-55B5-E24D-9862-D01ED99B59C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07B64C1-B20B-6140-8F9B-33F2C6455F01}"/>
              </a:ext>
            </a:extLst>
          </p:cNvPr>
          <p:cNvSpPr/>
          <p:nvPr/>
        </p:nvSpPr>
        <p:spPr>
          <a:xfrm>
            <a:off x="2348752" y="2507673"/>
            <a:ext cx="7391400" cy="210833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69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Law Enforcement Access Systems</a:t>
            </a:r>
          </a:p>
        </p:txBody>
      </p:sp>
    </p:spTree>
    <p:extLst>
      <p:ext uri="{BB962C8B-B14F-4D97-AF65-F5344CB8AC3E}">
        <p14:creationId xmlns:p14="http://schemas.microsoft.com/office/powerpoint/2010/main" val="1106569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29524</TotalTime>
  <Words>1172</Words>
  <Application>Microsoft Macintosh PowerPoint</Application>
  <PresentationFormat>Widescreen</PresentationFormat>
  <Paragraphs>351</Paragraphs>
  <Slides>41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Andale Mono</vt:lpstr>
      <vt:lpstr>Arial</vt:lpstr>
      <vt:lpstr>Bradley Hand</vt:lpstr>
      <vt:lpstr>Calibri</vt:lpstr>
      <vt:lpstr>Calibri Light</vt:lpstr>
      <vt:lpstr>Merriweather</vt:lpstr>
      <vt:lpstr>Office Theme</vt:lpstr>
      <vt:lpstr>Custom Design</vt:lpstr>
      <vt:lpstr>Weaving Social Accountability into Cryptographic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Kaptchuk, Gabriel</dc:creator>
  <cp:lastModifiedBy>Kaptchuk, Gabriel</cp:lastModifiedBy>
  <cp:revision>342</cp:revision>
  <dcterms:created xsi:type="dcterms:W3CDTF">2021-12-17T19:19:17Z</dcterms:created>
  <dcterms:modified xsi:type="dcterms:W3CDTF">2022-05-29T19:36:00Z</dcterms:modified>
</cp:coreProperties>
</file>